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 id="2147483816" r:id="rId2"/>
  </p:sldMasterIdLst>
  <p:notesMasterIdLst>
    <p:notesMasterId r:id="rId29"/>
  </p:notesMasterIdLst>
  <p:sldIdLst>
    <p:sldId id="256" r:id="rId3"/>
    <p:sldId id="257" r:id="rId4"/>
    <p:sldId id="260" r:id="rId5"/>
    <p:sldId id="259" r:id="rId6"/>
    <p:sldId id="258" r:id="rId7"/>
    <p:sldId id="291" r:id="rId8"/>
    <p:sldId id="296" r:id="rId9"/>
    <p:sldId id="295" r:id="rId10"/>
    <p:sldId id="280" r:id="rId11"/>
    <p:sldId id="282" r:id="rId12"/>
    <p:sldId id="268" r:id="rId13"/>
    <p:sldId id="267" r:id="rId14"/>
    <p:sldId id="298" r:id="rId15"/>
    <p:sldId id="265" r:id="rId16"/>
    <p:sldId id="266" r:id="rId17"/>
    <p:sldId id="285" r:id="rId18"/>
    <p:sldId id="293" r:id="rId19"/>
    <p:sldId id="264" r:id="rId20"/>
    <p:sldId id="283" r:id="rId21"/>
    <p:sldId id="287" r:id="rId22"/>
    <p:sldId id="297" r:id="rId23"/>
    <p:sldId id="286" r:id="rId24"/>
    <p:sldId id="294" r:id="rId25"/>
    <p:sldId id="288" r:id="rId26"/>
    <p:sldId id="289" r:id="rId27"/>
    <p:sldId id="29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4660"/>
  </p:normalViewPr>
  <p:slideViewPr>
    <p:cSldViewPr snapToGrid="0">
      <p:cViewPr varScale="1">
        <p:scale>
          <a:sx n="153" d="100"/>
          <a:sy n="153" d="100"/>
        </p:scale>
        <p:origin x="5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596312-5E68-4D47-941F-7FE505B755A2}" type="doc">
      <dgm:prSet loTypeId="urn:microsoft.com/office/officeart/2005/8/layout/process1" loCatId="process" qsTypeId="urn:microsoft.com/office/officeart/2005/8/quickstyle/3d3" qsCatId="3D" csTypeId="urn:microsoft.com/office/officeart/2005/8/colors/accent0_2" csCatId="mainScheme" phldr="1"/>
      <dgm:spPr/>
    </dgm:pt>
    <dgm:pt modelId="{DFAEDB05-97B0-49D8-8350-69D77BE48391}">
      <dgm:prSet phldrT="[Text]"/>
      <dgm:spPr/>
      <dgm:t>
        <a:bodyPr/>
        <a:lstStyle/>
        <a:p>
          <a:r>
            <a:rPr lang="en-US" dirty="0"/>
            <a:t>Collision Detection</a:t>
          </a:r>
          <a:endParaRPr lang="en-IL" dirty="0"/>
        </a:p>
      </dgm:t>
    </dgm:pt>
    <dgm:pt modelId="{4129E5DA-5799-4D38-B8C4-822C9BDD0603}" type="parTrans" cxnId="{7BC99596-46AA-414A-B0B4-23F9B637FD6B}">
      <dgm:prSet/>
      <dgm:spPr/>
      <dgm:t>
        <a:bodyPr/>
        <a:lstStyle/>
        <a:p>
          <a:endParaRPr lang="en-IL"/>
        </a:p>
      </dgm:t>
    </dgm:pt>
    <dgm:pt modelId="{03D8C4C0-99B5-47A8-8274-D41F5E314E2B}" type="sibTrans" cxnId="{7BC99596-46AA-414A-B0B4-23F9B637FD6B}">
      <dgm:prSet/>
      <dgm:spPr/>
      <dgm:t>
        <a:bodyPr/>
        <a:lstStyle/>
        <a:p>
          <a:endParaRPr lang="en-IL"/>
        </a:p>
      </dgm:t>
    </dgm:pt>
    <dgm:pt modelId="{4A4A0684-18C6-4639-BB24-168B91478196}">
      <dgm:prSet phldrT="[Text]"/>
      <dgm:spPr/>
      <dgm:t>
        <a:bodyPr/>
        <a:lstStyle/>
        <a:p>
          <a:r>
            <a:rPr lang="en-US" dirty="0"/>
            <a:t>Scenario Classification</a:t>
          </a:r>
          <a:endParaRPr lang="en-IL" dirty="0"/>
        </a:p>
      </dgm:t>
    </dgm:pt>
    <dgm:pt modelId="{9B7411B8-4F87-4E96-B4AE-34C8DC1B0FB9}" type="parTrans" cxnId="{A8BA45A7-6CDE-4883-9A84-705AFAC77EA8}">
      <dgm:prSet/>
      <dgm:spPr/>
      <dgm:t>
        <a:bodyPr/>
        <a:lstStyle/>
        <a:p>
          <a:endParaRPr lang="en-IL"/>
        </a:p>
      </dgm:t>
    </dgm:pt>
    <dgm:pt modelId="{0D059D84-0785-4D96-AA65-D460B19C34A5}" type="sibTrans" cxnId="{A8BA45A7-6CDE-4883-9A84-705AFAC77EA8}">
      <dgm:prSet/>
      <dgm:spPr/>
      <dgm:t>
        <a:bodyPr/>
        <a:lstStyle/>
        <a:p>
          <a:endParaRPr lang="en-IL"/>
        </a:p>
      </dgm:t>
    </dgm:pt>
    <dgm:pt modelId="{D0937479-85BD-4CC8-8DA3-85F9B84EFEA7}">
      <dgm:prSet phldrT="[Text]"/>
      <dgm:spPr/>
      <dgm:t>
        <a:bodyPr/>
        <a:lstStyle/>
        <a:p>
          <a:r>
            <a:rPr lang="en-US" dirty="0"/>
            <a:t>Roles Appliance</a:t>
          </a:r>
          <a:endParaRPr lang="en-IL" dirty="0"/>
        </a:p>
      </dgm:t>
    </dgm:pt>
    <dgm:pt modelId="{E5D21890-672F-48CD-9018-487012B709B4}" type="parTrans" cxnId="{13FE9D17-9CAD-4057-834C-39DAAFA53476}">
      <dgm:prSet/>
      <dgm:spPr/>
      <dgm:t>
        <a:bodyPr/>
        <a:lstStyle/>
        <a:p>
          <a:endParaRPr lang="en-IL"/>
        </a:p>
      </dgm:t>
    </dgm:pt>
    <dgm:pt modelId="{D18CA47A-4285-4E7E-9FD8-572FCAC9BD03}" type="sibTrans" cxnId="{13FE9D17-9CAD-4057-834C-39DAAFA53476}">
      <dgm:prSet/>
      <dgm:spPr/>
      <dgm:t>
        <a:bodyPr/>
        <a:lstStyle/>
        <a:p>
          <a:endParaRPr lang="en-IL"/>
        </a:p>
      </dgm:t>
    </dgm:pt>
    <dgm:pt modelId="{149668A8-6D83-4CCD-B318-BA8377BE0A71}">
      <dgm:prSet phldrT="[Text]"/>
      <dgm:spPr/>
      <dgm:t>
        <a:bodyPr/>
        <a:lstStyle/>
        <a:p>
          <a:r>
            <a:rPr lang="en-US" dirty="0"/>
            <a:t>Collision Avoidance Algorithm</a:t>
          </a:r>
          <a:endParaRPr lang="en-IL" dirty="0"/>
        </a:p>
      </dgm:t>
    </dgm:pt>
    <dgm:pt modelId="{C871CDF6-BE47-448A-8CDA-E59E0FA7EC9B}" type="parTrans" cxnId="{34157445-8101-464E-97E2-CB7F3218B0B7}">
      <dgm:prSet/>
      <dgm:spPr/>
      <dgm:t>
        <a:bodyPr/>
        <a:lstStyle/>
        <a:p>
          <a:endParaRPr lang="en-IL"/>
        </a:p>
      </dgm:t>
    </dgm:pt>
    <dgm:pt modelId="{883CFB2C-43C4-46AA-8F0E-07DB28DFF315}" type="sibTrans" cxnId="{34157445-8101-464E-97E2-CB7F3218B0B7}">
      <dgm:prSet/>
      <dgm:spPr/>
      <dgm:t>
        <a:bodyPr/>
        <a:lstStyle/>
        <a:p>
          <a:endParaRPr lang="en-IL"/>
        </a:p>
      </dgm:t>
    </dgm:pt>
    <dgm:pt modelId="{113B0EDC-6A5A-4F22-9908-03CBF7C23764}" type="pres">
      <dgm:prSet presAssocID="{72596312-5E68-4D47-941F-7FE505B755A2}" presName="Name0" presStyleCnt="0">
        <dgm:presLayoutVars>
          <dgm:dir/>
          <dgm:resizeHandles val="exact"/>
        </dgm:presLayoutVars>
      </dgm:prSet>
      <dgm:spPr/>
    </dgm:pt>
    <dgm:pt modelId="{281B89AC-A03B-4C6E-A9AC-A420EBF29CBC}" type="pres">
      <dgm:prSet presAssocID="{DFAEDB05-97B0-49D8-8350-69D77BE48391}" presName="node" presStyleLbl="node1" presStyleIdx="0" presStyleCnt="4">
        <dgm:presLayoutVars>
          <dgm:bulletEnabled val="1"/>
        </dgm:presLayoutVars>
      </dgm:prSet>
      <dgm:spPr/>
    </dgm:pt>
    <dgm:pt modelId="{3FC4DDB0-AD6F-40B2-8977-E5D3FE33DE69}" type="pres">
      <dgm:prSet presAssocID="{03D8C4C0-99B5-47A8-8274-D41F5E314E2B}" presName="sibTrans" presStyleLbl="sibTrans2D1" presStyleIdx="0" presStyleCnt="3" custScaleX="161293"/>
      <dgm:spPr/>
    </dgm:pt>
    <dgm:pt modelId="{03161EDB-C100-413E-AB28-FEBDEE6B0643}" type="pres">
      <dgm:prSet presAssocID="{03D8C4C0-99B5-47A8-8274-D41F5E314E2B}" presName="connectorText" presStyleLbl="sibTrans2D1" presStyleIdx="0" presStyleCnt="3"/>
      <dgm:spPr/>
    </dgm:pt>
    <dgm:pt modelId="{188CC94A-B4EE-4131-B79F-F97F8C806C8F}" type="pres">
      <dgm:prSet presAssocID="{4A4A0684-18C6-4639-BB24-168B91478196}" presName="node" presStyleLbl="node1" presStyleIdx="1" presStyleCnt="4">
        <dgm:presLayoutVars>
          <dgm:bulletEnabled val="1"/>
        </dgm:presLayoutVars>
      </dgm:prSet>
      <dgm:spPr/>
    </dgm:pt>
    <dgm:pt modelId="{41567ED3-38E4-4A25-83BA-28D4278DDB56}" type="pres">
      <dgm:prSet presAssocID="{0D059D84-0785-4D96-AA65-D460B19C34A5}" presName="sibTrans" presStyleLbl="sibTrans2D1" presStyleIdx="1" presStyleCnt="3" custScaleX="158676"/>
      <dgm:spPr/>
    </dgm:pt>
    <dgm:pt modelId="{A503ABBE-EEBF-4E78-AE64-DE8C43D4F842}" type="pres">
      <dgm:prSet presAssocID="{0D059D84-0785-4D96-AA65-D460B19C34A5}" presName="connectorText" presStyleLbl="sibTrans2D1" presStyleIdx="1" presStyleCnt="3"/>
      <dgm:spPr/>
    </dgm:pt>
    <dgm:pt modelId="{D359EA22-03ED-4B2E-98A1-1BEC35987B76}" type="pres">
      <dgm:prSet presAssocID="{D0937479-85BD-4CC8-8DA3-85F9B84EFEA7}" presName="node" presStyleLbl="node1" presStyleIdx="2" presStyleCnt="4">
        <dgm:presLayoutVars>
          <dgm:bulletEnabled val="1"/>
        </dgm:presLayoutVars>
      </dgm:prSet>
      <dgm:spPr/>
    </dgm:pt>
    <dgm:pt modelId="{F1C31443-6784-4AB3-89B7-43DDB910ACFD}" type="pres">
      <dgm:prSet presAssocID="{D18CA47A-4285-4E7E-9FD8-572FCAC9BD03}" presName="sibTrans" presStyleLbl="sibTrans2D1" presStyleIdx="2" presStyleCnt="3" custScaleX="140848"/>
      <dgm:spPr/>
    </dgm:pt>
    <dgm:pt modelId="{8E3B752F-897A-4DE5-A53D-67B06F48B765}" type="pres">
      <dgm:prSet presAssocID="{D18CA47A-4285-4E7E-9FD8-572FCAC9BD03}" presName="connectorText" presStyleLbl="sibTrans2D1" presStyleIdx="2" presStyleCnt="3"/>
      <dgm:spPr/>
    </dgm:pt>
    <dgm:pt modelId="{73B22E57-9703-4686-A7A4-736E05DB6E66}" type="pres">
      <dgm:prSet presAssocID="{149668A8-6D83-4CCD-B318-BA8377BE0A71}" presName="node" presStyleLbl="node1" presStyleIdx="3" presStyleCnt="4">
        <dgm:presLayoutVars>
          <dgm:bulletEnabled val="1"/>
        </dgm:presLayoutVars>
      </dgm:prSet>
      <dgm:spPr/>
    </dgm:pt>
  </dgm:ptLst>
  <dgm:cxnLst>
    <dgm:cxn modelId="{17F76F12-9E52-42AD-9C55-221A38AC0844}" type="presOf" srcId="{0D059D84-0785-4D96-AA65-D460B19C34A5}" destId="{A503ABBE-EEBF-4E78-AE64-DE8C43D4F842}" srcOrd="1" destOrd="0" presId="urn:microsoft.com/office/officeart/2005/8/layout/process1"/>
    <dgm:cxn modelId="{13FE9D17-9CAD-4057-834C-39DAAFA53476}" srcId="{72596312-5E68-4D47-941F-7FE505B755A2}" destId="{D0937479-85BD-4CC8-8DA3-85F9B84EFEA7}" srcOrd="2" destOrd="0" parTransId="{E5D21890-672F-48CD-9018-487012B709B4}" sibTransId="{D18CA47A-4285-4E7E-9FD8-572FCAC9BD03}"/>
    <dgm:cxn modelId="{17FDCC1E-ED4F-461D-B7AC-00A2F238A8C0}" type="presOf" srcId="{72596312-5E68-4D47-941F-7FE505B755A2}" destId="{113B0EDC-6A5A-4F22-9908-03CBF7C23764}" srcOrd="0" destOrd="0" presId="urn:microsoft.com/office/officeart/2005/8/layout/process1"/>
    <dgm:cxn modelId="{34157445-8101-464E-97E2-CB7F3218B0B7}" srcId="{72596312-5E68-4D47-941F-7FE505B755A2}" destId="{149668A8-6D83-4CCD-B318-BA8377BE0A71}" srcOrd="3" destOrd="0" parTransId="{C871CDF6-BE47-448A-8CDA-E59E0FA7EC9B}" sibTransId="{883CFB2C-43C4-46AA-8F0E-07DB28DFF315}"/>
    <dgm:cxn modelId="{31291D8D-B94B-4DEC-A475-A463E29F021D}" type="presOf" srcId="{0D059D84-0785-4D96-AA65-D460B19C34A5}" destId="{41567ED3-38E4-4A25-83BA-28D4278DDB56}" srcOrd="0" destOrd="0" presId="urn:microsoft.com/office/officeart/2005/8/layout/process1"/>
    <dgm:cxn modelId="{7BC99596-46AA-414A-B0B4-23F9B637FD6B}" srcId="{72596312-5E68-4D47-941F-7FE505B755A2}" destId="{DFAEDB05-97B0-49D8-8350-69D77BE48391}" srcOrd="0" destOrd="0" parTransId="{4129E5DA-5799-4D38-B8C4-822C9BDD0603}" sibTransId="{03D8C4C0-99B5-47A8-8274-D41F5E314E2B}"/>
    <dgm:cxn modelId="{A8BA45A7-6CDE-4883-9A84-705AFAC77EA8}" srcId="{72596312-5E68-4D47-941F-7FE505B755A2}" destId="{4A4A0684-18C6-4639-BB24-168B91478196}" srcOrd="1" destOrd="0" parTransId="{9B7411B8-4F87-4E96-B4AE-34C8DC1B0FB9}" sibTransId="{0D059D84-0785-4D96-AA65-D460B19C34A5}"/>
    <dgm:cxn modelId="{B45F81B8-4FEB-43FA-85BD-2BB4D15D4DB5}" type="presOf" srcId="{D18CA47A-4285-4E7E-9FD8-572FCAC9BD03}" destId="{8E3B752F-897A-4DE5-A53D-67B06F48B765}" srcOrd="1" destOrd="0" presId="urn:microsoft.com/office/officeart/2005/8/layout/process1"/>
    <dgm:cxn modelId="{2EC6BABC-8E4A-4FEF-B6BE-AF5407DD22A7}" type="presOf" srcId="{D0937479-85BD-4CC8-8DA3-85F9B84EFEA7}" destId="{D359EA22-03ED-4B2E-98A1-1BEC35987B76}" srcOrd="0" destOrd="0" presId="urn:microsoft.com/office/officeart/2005/8/layout/process1"/>
    <dgm:cxn modelId="{BDB826CF-C96E-4329-8D4A-C33CE8DA9FB1}" type="presOf" srcId="{03D8C4C0-99B5-47A8-8274-D41F5E314E2B}" destId="{3FC4DDB0-AD6F-40B2-8977-E5D3FE33DE69}" srcOrd="0" destOrd="0" presId="urn:microsoft.com/office/officeart/2005/8/layout/process1"/>
    <dgm:cxn modelId="{9715A2D5-E888-4A26-BBDD-99573EF645A7}" type="presOf" srcId="{D18CA47A-4285-4E7E-9FD8-572FCAC9BD03}" destId="{F1C31443-6784-4AB3-89B7-43DDB910ACFD}" srcOrd="0" destOrd="0" presId="urn:microsoft.com/office/officeart/2005/8/layout/process1"/>
    <dgm:cxn modelId="{7F948FD6-229D-453C-B59A-E7DDBA5D22D9}" type="presOf" srcId="{4A4A0684-18C6-4639-BB24-168B91478196}" destId="{188CC94A-B4EE-4131-B79F-F97F8C806C8F}" srcOrd="0" destOrd="0" presId="urn:microsoft.com/office/officeart/2005/8/layout/process1"/>
    <dgm:cxn modelId="{F5027DE1-DB8C-451C-BF68-1F320505C703}" type="presOf" srcId="{149668A8-6D83-4CCD-B318-BA8377BE0A71}" destId="{73B22E57-9703-4686-A7A4-736E05DB6E66}" srcOrd="0" destOrd="0" presId="urn:microsoft.com/office/officeart/2005/8/layout/process1"/>
    <dgm:cxn modelId="{775211EA-4DC0-4DD9-A707-849874AC3C62}" type="presOf" srcId="{DFAEDB05-97B0-49D8-8350-69D77BE48391}" destId="{281B89AC-A03B-4C6E-A9AC-A420EBF29CBC}" srcOrd="0" destOrd="0" presId="urn:microsoft.com/office/officeart/2005/8/layout/process1"/>
    <dgm:cxn modelId="{D667A6FC-9C71-4440-BF69-96EDF3F48B88}" type="presOf" srcId="{03D8C4C0-99B5-47A8-8274-D41F5E314E2B}" destId="{03161EDB-C100-413E-AB28-FEBDEE6B0643}" srcOrd="1" destOrd="0" presId="urn:microsoft.com/office/officeart/2005/8/layout/process1"/>
    <dgm:cxn modelId="{19F16B23-8521-4436-9CA1-CC0A6A02573D}" type="presParOf" srcId="{113B0EDC-6A5A-4F22-9908-03CBF7C23764}" destId="{281B89AC-A03B-4C6E-A9AC-A420EBF29CBC}" srcOrd="0" destOrd="0" presId="urn:microsoft.com/office/officeart/2005/8/layout/process1"/>
    <dgm:cxn modelId="{214A5127-EE94-4EFB-B56D-401B627386E0}" type="presParOf" srcId="{113B0EDC-6A5A-4F22-9908-03CBF7C23764}" destId="{3FC4DDB0-AD6F-40B2-8977-E5D3FE33DE69}" srcOrd="1" destOrd="0" presId="urn:microsoft.com/office/officeart/2005/8/layout/process1"/>
    <dgm:cxn modelId="{6F65CCA2-2926-474C-AAB0-272EEACF46D6}" type="presParOf" srcId="{3FC4DDB0-AD6F-40B2-8977-E5D3FE33DE69}" destId="{03161EDB-C100-413E-AB28-FEBDEE6B0643}" srcOrd="0" destOrd="0" presId="urn:microsoft.com/office/officeart/2005/8/layout/process1"/>
    <dgm:cxn modelId="{C14C3ED1-380E-4005-8330-8B64443B6C16}" type="presParOf" srcId="{113B0EDC-6A5A-4F22-9908-03CBF7C23764}" destId="{188CC94A-B4EE-4131-B79F-F97F8C806C8F}" srcOrd="2" destOrd="0" presId="urn:microsoft.com/office/officeart/2005/8/layout/process1"/>
    <dgm:cxn modelId="{20DF446E-1C6C-4474-91A8-60E8B6B4F852}" type="presParOf" srcId="{113B0EDC-6A5A-4F22-9908-03CBF7C23764}" destId="{41567ED3-38E4-4A25-83BA-28D4278DDB56}" srcOrd="3" destOrd="0" presId="urn:microsoft.com/office/officeart/2005/8/layout/process1"/>
    <dgm:cxn modelId="{AA7C0B3E-1E69-47BD-BD09-3BE556356556}" type="presParOf" srcId="{41567ED3-38E4-4A25-83BA-28D4278DDB56}" destId="{A503ABBE-EEBF-4E78-AE64-DE8C43D4F842}" srcOrd="0" destOrd="0" presId="urn:microsoft.com/office/officeart/2005/8/layout/process1"/>
    <dgm:cxn modelId="{E9C35A5A-676C-4A6D-ABD8-411BAAE05433}" type="presParOf" srcId="{113B0EDC-6A5A-4F22-9908-03CBF7C23764}" destId="{D359EA22-03ED-4B2E-98A1-1BEC35987B76}" srcOrd="4" destOrd="0" presId="urn:microsoft.com/office/officeart/2005/8/layout/process1"/>
    <dgm:cxn modelId="{534FCF7A-965A-4BEE-8FCE-68278AB7C44D}" type="presParOf" srcId="{113B0EDC-6A5A-4F22-9908-03CBF7C23764}" destId="{F1C31443-6784-4AB3-89B7-43DDB910ACFD}" srcOrd="5" destOrd="0" presId="urn:microsoft.com/office/officeart/2005/8/layout/process1"/>
    <dgm:cxn modelId="{65BD02D8-C5AE-465F-8ABB-7E1096B42AAB}" type="presParOf" srcId="{F1C31443-6784-4AB3-89B7-43DDB910ACFD}" destId="{8E3B752F-897A-4DE5-A53D-67B06F48B765}" srcOrd="0" destOrd="0" presId="urn:microsoft.com/office/officeart/2005/8/layout/process1"/>
    <dgm:cxn modelId="{35FF6064-A506-4E1D-962C-BB6D1EB7C6DE}" type="presParOf" srcId="{113B0EDC-6A5A-4F22-9908-03CBF7C23764}" destId="{73B22E57-9703-4686-A7A4-736E05DB6E66}"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1B89AC-A03B-4C6E-A9AC-A420EBF29CBC}">
      <dsp:nvSpPr>
        <dsp:cNvPr id="0" name=""/>
        <dsp:cNvSpPr/>
      </dsp:nvSpPr>
      <dsp:spPr>
        <a:xfrm>
          <a:off x="4127" y="1427737"/>
          <a:ext cx="1804443" cy="1082666"/>
        </a:xfrm>
        <a:prstGeom prst="roundRect">
          <a:avLst>
            <a:gd name="adj" fmla="val 10000"/>
          </a:avLst>
        </a:prstGeom>
        <a:solidFill>
          <a:schemeClr val="lt1">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Collision Detection</a:t>
          </a:r>
          <a:endParaRPr lang="en-IL" sz="2000" kern="1200" dirty="0"/>
        </a:p>
      </dsp:txBody>
      <dsp:txXfrm>
        <a:off x="35837" y="1459447"/>
        <a:ext cx="1741023" cy="1019246"/>
      </dsp:txXfrm>
    </dsp:sp>
    <dsp:sp modelId="{3FC4DDB0-AD6F-40B2-8977-E5D3FE33DE69}">
      <dsp:nvSpPr>
        <dsp:cNvPr id="0" name=""/>
        <dsp:cNvSpPr/>
      </dsp:nvSpPr>
      <dsp:spPr>
        <a:xfrm>
          <a:off x="1871779" y="1745320"/>
          <a:ext cx="617013" cy="447501"/>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L" sz="1600" kern="1200"/>
        </a:p>
      </dsp:txBody>
      <dsp:txXfrm>
        <a:off x="1871779" y="1834820"/>
        <a:ext cx="482763" cy="268501"/>
      </dsp:txXfrm>
    </dsp:sp>
    <dsp:sp modelId="{188CC94A-B4EE-4131-B79F-F97F8C806C8F}">
      <dsp:nvSpPr>
        <dsp:cNvPr id="0" name=""/>
        <dsp:cNvSpPr/>
      </dsp:nvSpPr>
      <dsp:spPr>
        <a:xfrm>
          <a:off x="2530347" y="1427737"/>
          <a:ext cx="1804443" cy="1082666"/>
        </a:xfrm>
        <a:prstGeom prst="roundRect">
          <a:avLst>
            <a:gd name="adj" fmla="val 10000"/>
          </a:avLst>
        </a:prstGeom>
        <a:solidFill>
          <a:schemeClr val="lt1">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Scenario Classification</a:t>
          </a:r>
          <a:endParaRPr lang="en-IL" sz="2000" kern="1200" dirty="0"/>
        </a:p>
      </dsp:txBody>
      <dsp:txXfrm>
        <a:off x="2562057" y="1459447"/>
        <a:ext cx="1741023" cy="1019246"/>
      </dsp:txXfrm>
    </dsp:sp>
    <dsp:sp modelId="{41567ED3-38E4-4A25-83BA-28D4278DDB56}">
      <dsp:nvSpPr>
        <dsp:cNvPr id="0" name=""/>
        <dsp:cNvSpPr/>
      </dsp:nvSpPr>
      <dsp:spPr>
        <a:xfrm>
          <a:off x="4403005" y="1745320"/>
          <a:ext cx="607002" cy="447501"/>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L" sz="1600" kern="1200"/>
        </a:p>
      </dsp:txBody>
      <dsp:txXfrm>
        <a:off x="4403005" y="1834820"/>
        <a:ext cx="472752" cy="268501"/>
      </dsp:txXfrm>
    </dsp:sp>
    <dsp:sp modelId="{D359EA22-03ED-4B2E-98A1-1BEC35987B76}">
      <dsp:nvSpPr>
        <dsp:cNvPr id="0" name=""/>
        <dsp:cNvSpPr/>
      </dsp:nvSpPr>
      <dsp:spPr>
        <a:xfrm>
          <a:off x="5056568" y="1427737"/>
          <a:ext cx="1804443" cy="1082666"/>
        </a:xfrm>
        <a:prstGeom prst="roundRect">
          <a:avLst>
            <a:gd name="adj" fmla="val 10000"/>
          </a:avLst>
        </a:prstGeom>
        <a:solidFill>
          <a:schemeClr val="lt1">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Roles Appliance</a:t>
          </a:r>
          <a:endParaRPr lang="en-IL" sz="2000" kern="1200" dirty="0"/>
        </a:p>
      </dsp:txBody>
      <dsp:txXfrm>
        <a:off x="5088278" y="1459447"/>
        <a:ext cx="1741023" cy="1019246"/>
      </dsp:txXfrm>
    </dsp:sp>
    <dsp:sp modelId="{F1C31443-6784-4AB3-89B7-43DDB910ACFD}">
      <dsp:nvSpPr>
        <dsp:cNvPr id="0" name=""/>
        <dsp:cNvSpPr/>
      </dsp:nvSpPr>
      <dsp:spPr>
        <a:xfrm>
          <a:off x="6963326" y="1745320"/>
          <a:ext cx="538802" cy="447501"/>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L" sz="1600" kern="1200"/>
        </a:p>
      </dsp:txBody>
      <dsp:txXfrm>
        <a:off x="6963326" y="1834820"/>
        <a:ext cx="404552" cy="268501"/>
      </dsp:txXfrm>
    </dsp:sp>
    <dsp:sp modelId="{73B22E57-9703-4686-A7A4-736E05DB6E66}">
      <dsp:nvSpPr>
        <dsp:cNvPr id="0" name=""/>
        <dsp:cNvSpPr/>
      </dsp:nvSpPr>
      <dsp:spPr>
        <a:xfrm>
          <a:off x="7582789" y="1427737"/>
          <a:ext cx="1804443" cy="1082666"/>
        </a:xfrm>
        <a:prstGeom prst="roundRect">
          <a:avLst>
            <a:gd name="adj" fmla="val 10000"/>
          </a:avLst>
        </a:prstGeom>
        <a:solidFill>
          <a:schemeClr val="lt1">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Collision Avoidance Algorithm</a:t>
          </a:r>
          <a:endParaRPr lang="en-IL" sz="2000" kern="1200" dirty="0"/>
        </a:p>
      </dsp:txBody>
      <dsp:txXfrm>
        <a:off x="7614499" y="1459447"/>
        <a:ext cx="1741023" cy="10192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165D10-7764-45DC-A95F-A06E6515C324}" type="datetimeFigureOut">
              <a:rPr lang="en-IL" smtClean="0"/>
              <a:t>03/12/2024</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E16E4F-021C-4616-9D5B-5EB8C60FFCC2}" type="slidenum">
              <a:rPr lang="en-IL" smtClean="0"/>
              <a:t>‹#›</a:t>
            </a:fld>
            <a:endParaRPr lang="en-IL"/>
          </a:p>
        </p:txBody>
      </p:sp>
    </p:spTree>
    <p:extLst>
      <p:ext uri="{BB962C8B-B14F-4D97-AF65-F5344CB8AC3E}">
        <p14:creationId xmlns:p14="http://schemas.microsoft.com/office/powerpoint/2010/main" val="47119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Sabon Next LT" panose="02000500000000000000" pitchFamily="2" charset="0"/>
                <a:cs typeface="Sabon Next LT" panose="02000500000000000000" pitchFamily="2" charset="0"/>
              </a:rPr>
              <a:t>First – Importance of maritime transportation</a:t>
            </a:r>
            <a:r>
              <a:rPr lang="en-US" dirty="0">
                <a:solidFill>
                  <a:schemeClr val="bg1"/>
                </a:solidFill>
                <a:latin typeface="Sabon Next LT" panose="02000500000000000000" pitchFamily="2" charset="0"/>
                <a:cs typeface="Sabon Next LT" panose="02000500000000000000" pitchFamily="2" charset="0"/>
              </a:rPr>
              <a:t>. </a:t>
            </a:r>
            <a:br>
              <a:rPr lang="en-US" b="0" i="0" dirty="0">
                <a:solidFill>
                  <a:srgbClr val="222222"/>
                </a:solidFill>
                <a:effectLst/>
                <a:latin typeface="Sabon Next LT" panose="02000500000000000000" pitchFamily="2" charset="0"/>
                <a:cs typeface="Sabon Next LT" panose="02000500000000000000" pitchFamily="2" charset="0"/>
              </a:rPr>
            </a:br>
            <a:r>
              <a:rPr lang="en-US" b="0" i="0" dirty="0">
                <a:solidFill>
                  <a:srgbClr val="222222"/>
                </a:solidFill>
                <a:effectLst/>
                <a:latin typeface="Sabon Next LT" panose="02000500000000000000" pitchFamily="2" charset="0"/>
                <a:cs typeface="Sabon Next LT" panose="02000500000000000000" pitchFamily="2" charset="0"/>
              </a:rPr>
              <a:t>Second point – “more congested waters mean more danger of such collisions as we can see in the right image” , Those collisions not only can damage cargo but can damage lives.</a:t>
            </a:r>
          </a:p>
          <a:p>
            <a:endParaRPr lang="en-IL" dirty="0"/>
          </a:p>
        </p:txBody>
      </p:sp>
      <p:sp>
        <p:nvSpPr>
          <p:cNvPr id="4" name="Slide Number Placeholder 3"/>
          <p:cNvSpPr>
            <a:spLocks noGrp="1"/>
          </p:cNvSpPr>
          <p:nvPr>
            <p:ph type="sldNum" sz="quarter" idx="5"/>
          </p:nvPr>
        </p:nvSpPr>
        <p:spPr/>
        <p:txBody>
          <a:bodyPr/>
          <a:lstStyle/>
          <a:p>
            <a:fld id="{7DE16E4F-021C-4616-9D5B-5EB8C60FFCC2}" type="slidenum">
              <a:rPr lang="en-IL" smtClean="0"/>
              <a:t>2</a:t>
            </a:fld>
            <a:endParaRPr lang="en-IL"/>
          </a:p>
        </p:txBody>
      </p:sp>
    </p:spTree>
    <p:extLst>
      <p:ext uri="{BB962C8B-B14F-4D97-AF65-F5344CB8AC3E}">
        <p14:creationId xmlns:p14="http://schemas.microsoft.com/office/powerpoint/2010/main" val="526838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it important that we classify and applied roles, because now we can decide what action should each ship take in order to maneuver according to COLREG.</a:t>
            </a:r>
            <a:endParaRPr lang="en-IL" dirty="0"/>
          </a:p>
        </p:txBody>
      </p:sp>
      <p:sp>
        <p:nvSpPr>
          <p:cNvPr id="4" name="Slide Number Placeholder 3"/>
          <p:cNvSpPr>
            <a:spLocks noGrp="1"/>
          </p:cNvSpPr>
          <p:nvPr>
            <p:ph type="sldNum" sz="quarter" idx="5"/>
          </p:nvPr>
        </p:nvSpPr>
        <p:spPr/>
        <p:txBody>
          <a:bodyPr/>
          <a:lstStyle/>
          <a:p>
            <a:fld id="{7DE16E4F-021C-4616-9D5B-5EB8C60FFCC2}" type="slidenum">
              <a:rPr lang="en-IL" smtClean="0"/>
              <a:t>12</a:t>
            </a:fld>
            <a:endParaRPr lang="en-IL"/>
          </a:p>
        </p:txBody>
      </p:sp>
    </p:spTree>
    <p:extLst>
      <p:ext uri="{BB962C8B-B14F-4D97-AF65-F5344CB8AC3E}">
        <p14:creationId xmlns:p14="http://schemas.microsoft.com/office/powerpoint/2010/main" val="1832994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changed status because we found collision in the future, we classified the scenario and applied roles correctly – now the algorithm should kick in and generate a path that meet our goals – avoiding collision and compliance with COLREG.</a:t>
            </a:r>
            <a:endParaRPr lang="en-IL" dirty="0"/>
          </a:p>
        </p:txBody>
      </p:sp>
      <p:sp>
        <p:nvSpPr>
          <p:cNvPr id="4" name="Slide Number Placeholder 3"/>
          <p:cNvSpPr>
            <a:spLocks noGrp="1"/>
          </p:cNvSpPr>
          <p:nvPr>
            <p:ph type="sldNum" sz="quarter" idx="5"/>
          </p:nvPr>
        </p:nvSpPr>
        <p:spPr/>
        <p:txBody>
          <a:bodyPr/>
          <a:lstStyle/>
          <a:p>
            <a:fld id="{7DE16E4F-021C-4616-9D5B-5EB8C60FFCC2}" type="slidenum">
              <a:rPr lang="en-IL" smtClean="0"/>
              <a:t>13</a:t>
            </a:fld>
            <a:endParaRPr lang="en-IL"/>
          </a:p>
        </p:txBody>
      </p:sp>
    </p:spTree>
    <p:extLst>
      <p:ext uri="{BB962C8B-B14F-4D97-AF65-F5344CB8AC3E}">
        <p14:creationId xmlns:p14="http://schemas.microsoft.com/office/powerpoint/2010/main" val="1849914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point – algorithms like DFS/BFS/A*.</a:t>
            </a:r>
          </a:p>
          <a:p>
            <a:r>
              <a:rPr lang="en-US" dirty="0"/>
              <a:t>We believe that tree search can be applied to our problem – where each state of the map will be represented as a node, and a search will be done to search for the best solution that fits our constraints ( Collision avoidance &amp; COLREG ).</a:t>
            </a:r>
            <a:endParaRPr lang="en-IL" dirty="0"/>
          </a:p>
        </p:txBody>
      </p:sp>
      <p:sp>
        <p:nvSpPr>
          <p:cNvPr id="4" name="Slide Number Placeholder 3"/>
          <p:cNvSpPr>
            <a:spLocks noGrp="1"/>
          </p:cNvSpPr>
          <p:nvPr>
            <p:ph type="sldNum" sz="quarter" idx="5"/>
          </p:nvPr>
        </p:nvSpPr>
        <p:spPr/>
        <p:txBody>
          <a:bodyPr/>
          <a:lstStyle/>
          <a:p>
            <a:fld id="{7DE16E4F-021C-4616-9D5B-5EB8C60FFCC2}" type="slidenum">
              <a:rPr lang="en-IL" smtClean="0"/>
              <a:t>14</a:t>
            </a:fld>
            <a:endParaRPr lang="en-IL"/>
          </a:p>
        </p:txBody>
      </p:sp>
    </p:spTree>
    <p:extLst>
      <p:ext uri="{BB962C8B-B14F-4D97-AF65-F5344CB8AC3E}">
        <p14:creationId xmlns:p14="http://schemas.microsoft.com/office/powerpoint/2010/main" val="144906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Sabon Next LT" panose="02000500000000000000" pitchFamily="2" charset="0"/>
                <a:cs typeface="Sabon Next LT" panose="02000500000000000000" pitchFamily="2" charset="0"/>
              </a:rPr>
              <a:t>Still need to choose how to handle that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Sabon Next LT" panose="02000500000000000000" pitchFamily="2" charset="0"/>
                <a:cs typeface="Sabon Next LT" panose="02000500000000000000" pitchFamily="2" charset="0"/>
              </a:rPr>
              <a:t>roundabout idea.</a:t>
            </a:r>
            <a:endParaRPr lang="en-IL" dirty="0">
              <a:solidFill>
                <a:schemeClr val="bg1"/>
              </a:solidFill>
              <a:latin typeface="Sabon Next LT" panose="02000500000000000000" pitchFamily="2" charset="0"/>
              <a:cs typeface="Sabon Next LT" panose="02000500000000000000" pitchFamily="2" charset="0"/>
            </a:endParaRPr>
          </a:p>
          <a:p>
            <a:endParaRPr lang="en-IL" dirty="0"/>
          </a:p>
        </p:txBody>
      </p:sp>
      <p:sp>
        <p:nvSpPr>
          <p:cNvPr id="4" name="Slide Number Placeholder 3"/>
          <p:cNvSpPr>
            <a:spLocks noGrp="1"/>
          </p:cNvSpPr>
          <p:nvPr>
            <p:ph type="sldNum" sz="quarter" idx="5"/>
          </p:nvPr>
        </p:nvSpPr>
        <p:spPr/>
        <p:txBody>
          <a:bodyPr/>
          <a:lstStyle/>
          <a:p>
            <a:fld id="{7DE16E4F-021C-4616-9D5B-5EB8C60FFCC2}" type="slidenum">
              <a:rPr lang="en-IL" smtClean="0"/>
              <a:t>15</a:t>
            </a:fld>
            <a:endParaRPr lang="en-IL"/>
          </a:p>
        </p:txBody>
      </p:sp>
    </p:spTree>
    <p:extLst>
      <p:ext uri="{BB962C8B-B14F-4D97-AF65-F5344CB8AC3E}">
        <p14:creationId xmlns:p14="http://schemas.microsoft.com/office/powerpoint/2010/main" val="3844623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latin typeface="Calibri" panose="020F0502020204030204" pitchFamily="34" charset="0"/>
                <a:cs typeface="Calibri" panose="020F0502020204030204" pitchFamily="34" charset="0"/>
              </a:rPr>
              <a:t>To test and validate the algorithm, a simulator will be developed.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cs typeface="Calibri" panose="020F0502020204030204" pitchFamily="34" charset="0"/>
              </a:rPr>
              <a:t>The simulator will record a detailed trace (log file) for each run.</a:t>
            </a:r>
            <a:endParaRPr lang="en-US" dirty="0">
              <a:solidFill>
                <a:schemeClr val="bg1"/>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Calibri" panose="020F0502020204030204" pitchFamily="34" charset="0"/>
                <a:cs typeface="Calibri" panose="020F0502020204030204" pitchFamily="34" charset="0"/>
              </a:rPr>
              <a:t>The user will be able to upload a trace/log file – a saved time step of a recorded run. He can load it and replay the scenario.</a:t>
            </a:r>
          </a:p>
          <a:p>
            <a:endParaRPr lang="en-IL" dirty="0"/>
          </a:p>
        </p:txBody>
      </p:sp>
      <p:sp>
        <p:nvSpPr>
          <p:cNvPr id="4" name="Slide Number Placeholder 3"/>
          <p:cNvSpPr>
            <a:spLocks noGrp="1"/>
          </p:cNvSpPr>
          <p:nvPr>
            <p:ph type="sldNum" sz="quarter" idx="5"/>
          </p:nvPr>
        </p:nvSpPr>
        <p:spPr/>
        <p:txBody>
          <a:bodyPr/>
          <a:lstStyle/>
          <a:p>
            <a:fld id="{7DE16E4F-021C-4616-9D5B-5EB8C60FFCC2}" type="slidenum">
              <a:rPr lang="en-IL" smtClean="0"/>
              <a:t>16</a:t>
            </a:fld>
            <a:endParaRPr lang="en-IL"/>
          </a:p>
        </p:txBody>
      </p:sp>
    </p:spTree>
    <p:extLst>
      <p:ext uri="{BB962C8B-B14F-4D97-AF65-F5344CB8AC3E}">
        <p14:creationId xmlns:p14="http://schemas.microsoft.com/office/powerpoint/2010/main" val="4081220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7DE16E4F-021C-4616-9D5B-5EB8C60FFCC2}" type="slidenum">
              <a:rPr lang="en-IL" smtClean="0"/>
              <a:t>23</a:t>
            </a:fld>
            <a:endParaRPr lang="en-IL"/>
          </a:p>
        </p:txBody>
      </p:sp>
    </p:spTree>
    <p:extLst>
      <p:ext uri="{BB962C8B-B14F-4D97-AF65-F5344CB8AC3E}">
        <p14:creationId xmlns:p14="http://schemas.microsoft.com/office/powerpoint/2010/main" val="3327093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t>
            </a:r>
            <a:r>
              <a:rPr lang="en-US" b="1" dirty="0"/>
              <a:t>unit testing </a:t>
            </a:r>
            <a:r>
              <a:rPr lang="en-US" dirty="0"/>
              <a:t>to check that each part of the system is working well.</a:t>
            </a:r>
          </a:p>
          <a:p>
            <a:r>
              <a:rPr lang="en-US" dirty="0"/>
              <a:t>Next, </a:t>
            </a:r>
            <a:r>
              <a:rPr lang="en-US" b="1" dirty="0"/>
              <a:t>integration testing </a:t>
            </a:r>
            <a:r>
              <a:rPr lang="en-US" dirty="0"/>
              <a:t>to make sure all parts of the system work well together.</a:t>
            </a:r>
          </a:p>
          <a:p>
            <a:endParaRPr lang="en-IL" dirty="0"/>
          </a:p>
        </p:txBody>
      </p:sp>
      <p:sp>
        <p:nvSpPr>
          <p:cNvPr id="4" name="Slide Number Placeholder 3"/>
          <p:cNvSpPr>
            <a:spLocks noGrp="1"/>
          </p:cNvSpPr>
          <p:nvPr>
            <p:ph type="sldNum" sz="quarter" idx="5"/>
          </p:nvPr>
        </p:nvSpPr>
        <p:spPr/>
        <p:txBody>
          <a:bodyPr/>
          <a:lstStyle/>
          <a:p>
            <a:fld id="{7DE16E4F-021C-4616-9D5B-5EB8C60FFCC2}" type="slidenum">
              <a:rPr lang="en-IL" smtClean="0"/>
              <a:t>24</a:t>
            </a:fld>
            <a:endParaRPr lang="en-IL"/>
          </a:p>
        </p:txBody>
      </p:sp>
    </p:spTree>
    <p:extLst>
      <p:ext uri="{BB962C8B-B14F-4D97-AF65-F5344CB8AC3E}">
        <p14:creationId xmlns:p14="http://schemas.microsoft.com/office/powerpoint/2010/main" val="1674160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might be asking your self – why autonomous? Because a research showed that  </a:t>
            </a:r>
            <a:r>
              <a:rPr lang="en-US" dirty="0">
                <a:solidFill>
                  <a:schemeClr val="bg1"/>
                </a:solidFill>
                <a:latin typeface="Sabon Next LT" panose="02000500000000000000" pitchFamily="2" charset="0"/>
                <a:cs typeface="Sabon Next LT" panose="02000500000000000000" pitchFamily="2" charset="0"/>
              </a:rPr>
              <a:t>80-85% of maritime accidents are attributed to human error. </a:t>
            </a:r>
            <a:br>
              <a:rPr lang="en-US" dirty="0">
                <a:solidFill>
                  <a:schemeClr val="bg1"/>
                </a:solidFill>
                <a:latin typeface="Sabon Next LT" panose="02000500000000000000" pitchFamily="2" charset="0"/>
                <a:cs typeface="Sabon Next LT" panose="02000500000000000000" pitchFamily="2" charset="0"/>
              </a:rPr>
            </a:br>
            <a:r>
              <a:rPr lang="en-US" dirty="0">
                <a:solidFill>
                  <a:schemeClr val="bg1"/>
                </a:solidFill>
                <a:latin typeface="Sabon Next LT" panose="02000500000000000000" pitchFamily="2" charset="0"/>
                <a:cs typeface="Sabon Next LT" panose="02000500000000000000" pitchFamily="2" charset="0"/>
              </a:rPr>
              <a:t>Second point is “Constraint we have – </a:t>
            </a:r>
            <a:r>
              <a:rPr lang="en-US" dirty="0" err="1">
                <a:solidFill>
                  <a:schemeClr val="bg1"/>
                </a:solidFill>
                <a:latin typeface="Sabon Next LT" panose="02000500000000000000" pitchFamily="2" charset="0"/>
                <a:cs typeface="Sabon Next LT" panose="02000500000000000000" pitchFamily="2" charset="0"/>
              </a:rPr>
              <a:t>compling</a:t>
            </a:r>
            <a:r>
              <a:rPr lang="en-US" dirty="0">
                <a:solidFill>
                  <a:schemeClr val="bg1"/>
                </a:solidFill>
                <a:latin typeface="Sabon Next LT" panose="02000500000000000000" pitchFamily="2" charset="0"/>
                <a:cs typeface="Sabon Next LT" panose="02000500000000000000" pitchFamily="2" charset="0"/>
              </a:rPr>
              <a:t> with current maritime navigation rules.”</a:t>
            </a:r>
          </a:p>
          <a:p>
            <a:endParaRPr lang="en-IL" dirty="0"/>
          </a:p>
        </p:txBody>
      </p:sp>
      <p:sp>
        <p:nvSpPr>
          <p:cNvPr id="4" name="Slide Number Placeholder 3"/>
          <p:cNvSpPr>
            <a:spLocks noGrp="1"/>
          </p:cNvSpPr>
          <p:nvPr>
            <p:ph type="sldNum" sz="quarter" idx="5"/>
          </p:nvPr>
        </p:nvSpPr>
        <p:spPr/>
        <p:txBody>
          <a:bodyPr/>
          <a:lstStyle/>
          <a:p>
            <a:fld id="{7DE16E4F-021C-4616-9D5B-5EB8C60FFCC2}" type="slidenum">
              <a:rPr lang="en-IL" smtClean="0"/>
              <a:t>3</a:t>
            </a:fld>
            <a:endParaRPr lang="en-IL"/>
          </a:p>
        </p:txBody>
      </p:sp>
    </p:spTree>
    <p:extLst>
      <p:ext uri="{BB962C8B-B14F-4D97-AF65-F5344CB8AC3E}">
        <p14:creationId xmlns:p14="http://schemas.microsoft.com/office/powerpoint/2010/main" val="2648494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everyone is guided by a rules, the actions of other vessels can be predicted, and therefore right decision can be made.</a:t>
            </a:r>
            <a:br>
              <a:rPr lang="en-US" dirty="0"/>
            </a:br>
            <a:r>
              <a:rPr lang="en-US" dirty="0"/>
              <a:t>These 3 rules are small part of COLREG, but we chose to focus on them.</a:t>
            </a:r>
            <a:endParaRPr lang="en-IL" dirty="0"/>
          </a:p>
        </p:txBody>
      </p:sp>
      <p:sp>
        <p:nvSpPr>
          <p:cNvPr id="4" name="Slide Number Placeholder 3"/>
          <p:cNvSpPr>
            <a:spLocks noGrp="1"/>
          </p:cNvSpPr>
          <p:nvPr>
            <p:ph type="sldNum" sz="quarter" idx="5"/>
          </p:nvPr>
        </p:nvSpPr>
        <p:spPr/>
        <p:txBody>
          <a:bodyPr/>
          <a:lstStyle/>
          <a:p>
            <a:fld id="{7DE16E4F-021C-4616-9D5B-5EB8C60FFCC2}" type="slidenum">
              <a:rPr lang="en-IL" smtClean="0"/>
              <a:t>4</a:t>
            </a:fld>
            <a:endParaRPr lang="en-IL"/>
          </a:p>
        </p:txBody>
      </p:sp>
    </p:spTree>
    <p:extLst>
      <p:ext uri="{BB962C8B-B14F-4D97-AF65-F5344CB8AC3E}">
        <p14:creationId xmlns:p14="http://schemas.microsoft.com/office/powerpoint/2010/main" val="2700265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1200" b="0" i="0" u="none" strike="noStrike" dirty="0">
              <a:solidFill>
                <a:srgbClr val="000000"/>
              </a:solidFill>
              <a:effectLst/>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7DE16E4F-021C-4616-9D5B-5EB8C60FFCC2}" type="slidenum">
              <a:rPr lang="en-IL" smtClean="0"/>
              <a:t>5</a:t>
            </a:fld>
            <a:endParaRPr lang="en-IL"/>
          </a:p>
        </p:txBody>
      </p:sp>
    </p:spTree>
    <p:extLst>
      <p:ext uri="{BB962C8B-B14F-4D97-AF65-F5344CB8AC3E}">
        <p14:creationId xmlns:p14="http://schemas.microsoft.com/office/powerpoint/2010/main" val="2123511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1200"/>
              </a:spcBef>
              <a:spcAft>
                <a:spcPts val="0"/>
              </a:spcAft>
              <a:buFont typeface="Arial" panose="020B0604020202020204" pitchFamily="34" charset="0"/>
              <a:buNone/>
            </a:pPr>
            <a:r>
              <a:rPr lang="en-US" sz="1800" b="0" i="0" u="none" strike="noStrike" dirty="0">
                <a:solidFill>
                  <a:srgbClr val="000000"/>
                </a:solidFill>
                <a:effectLst/>
                <a:latin typeface="Times New Roman" panose="02020603050405020304" pitchFamily="18" charset="0"/>
              </a:rPr>
              <a:t>All are configurable</a:t>
            </a:r>
          </a:p>
        </p:txBody>
      </p:sp>
      <p:sp>
        <p:nvSpPr>
          <p:cNvPr id="4" name="Slide Number Placeholder 3"/>
          <p:cNvSpPr>
            <a:spLocks noGrp="1"/>
          </p:cNvSpPr>
          <p:nvPr>
            <p:ph type="sldNum" sz="quarter" idx="5"/>
          </p:nvPr>
        </p:nvSpPr>
        <p:spPr/>
        <p:txBody>
          <a:bodyPr/>
          <a:lstStyle/>
          <a:p>
            <a:fld id="{7DE16E4F-021C-4616-9D5B-5EB8C60FFCC2}" type="slidenum">
              <a:rPr lang="en-IL" smtClean="0"/>
              <a:t>6</a:t>
            </a:fld>
            <a:endParaRPr lang="en-IL"/>
          </a:p>
        </p:txBody>
      </p:sp>
    </p:spTree>
    <p:extLst>
      <p:ext uri="{BB962C8B-B14F-4D97-AF65-F5344CB8AC3E}">
        <p14:creationId xmlns:p14="http://schemas.microsoft.com/office/powerpoint/2010/main" val="2002822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1200" b="0" i="0" u="none" strike="noStrike" dirty="0">
              <a:solidFill>
                <a:srgbClr val="000000"/>
              </a:solidFill>
              <a:effectLst/>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7DE16E4F-021C-4616-9D5B-5EB8C60FFCC2}" type="slidenum">
              <a:rPr lang="en-IL" smtClean="0"/>
              <a:t>7</a:t>
            </a:fld>
            <a:endParaRPr lang="en-IL"/>
          </a:p>
        </p:txBody>
      </p:sp>
    </p:spTree>
    <p:extLst>
      <p:ext uri="{BB962C8B-B14F-4D97-AF65-F5344CB8AC3E}">
        <p14:creationId xmlns:p14="http://schemas.microsoft.com/office/powerpoint/2010/main" val="1572106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in the images that the status of the ships is changed – collision is predicted at the orange status.</a:t>
            </a:r>
            <a:endParaRPr lang="en-IL" dirty="0"/>
          </a:p>
        </p:txBody>
      </p:sp>
      <p:sp>
        <p:nvSpPr>
          <p:cNvPr id="4" name="Slide Number Placeholder 3"/>
          <p:cNvSpPr>
            <a:spLocks noGrp="1"/>
          </p:cNvSpPr>
          <p:nvPr>
            <p:ph type="sldNum" sz="quarter" idx="5"/>
          </p:nvPr>
        </p:nvSpPr>
        <p:spPr/>
        <p:txBody>
          <a:bodyPr/>
          <a:lstStyle/>
          <a:p>
            <a:fld id="{7DE16E4F-021C-4616-9D5B-5EB8C60FFCC2}" type="slidenum">
              <a:rPr lang="en-IL" smtClean="0"/>
              <a:t>8</a:t>
            </a:fld>
            <a:endParaRPr lang="en-IL"/>
          </a:p>
        </p:txBody>
      </p:sp>
    </p:spTree>
    <p:extLst>
      <p:ext uri="{BB962C8B-B14F-4D97-AF65-F5344CB8AC3E}">
        <p14:creationId xmlns:p14="http://schemas.microsoft.com/office/powerpoint/2010/main" val="1975975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103ABA-4119-4BBF-BB6E-73801C8FA505}" type="slidenum">
              <a:rPr kumimoji="0" lang="en-I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I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3670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Sabon Next LT" panose="02000500000000000000" pitchFamily="2" charset="0"/>
                <a:cs typeface="Sabon Next LT" panose="02000500000000000000" pitchFamily="2" charset="0"/>
              </a:rPr>
              <a:t>The process involves computing the angle between a ship's heading direction and the line-of-sight vector to another vessel. Specifically, for each ship, the system calculates the relative bearing by measuring the angle from the ship's current heading to the direction of the other ship's position</a:t>
            </a:r>
            <a:endParaRPr lang="en-US" dirty="0">
              <a:solidFill>
                <a:schemeClr val="bg1"/>
              </a:solidFill>
              <a:latin typeface="Sabon Next LT" panose="02000500000000000000" pitchFamily="2" charset="0"/>
              <a:cs typeface="Sabon Next LT" panose="02000500000000000000" pitchFamily="2" charset="0"/>
            </a:endParaRPr>
          </a:p>
          <a:p>
            <a:endParaRPr lang="en-IL" dirty="0"/>
          </a:p>
        </p:txBody>
      </p:sp>
      <p:sp>
        <p:nvSpPr>
          <p:cNvPr id="4" name="Slide Number Placeholder 3"/>
          <p:cNvSpPr>
            <a:spLocks noGrp="1"/>
          </p:cNvSpPr>
          <p:nvPr>
            <p:ph type="sldNum" sz="quarter" idx="5"/>
          </p:nvPr>
        </p:nvSpPr>
        <p:spPr/>
        <p:txBody>
          <a:bodyPr/>
          <a:lstStyle/>
          <a:p>
            <a:fld id="{7DE16E4F-021C-4616-9D5B-5EB8C60FFCC2}" type="slidenum">
              <a:rPr lang="en-IL" smtClean="0"/>
              <a:t>11</a:t>
            </a:fld>
            <a:endParaRPr lang="en-IL"/>
          </a:p>
        </p:txBody>
      </p:sp>
    </p:spTree>
    <p:extLst>
      <p:ext uri="{BB962C8B-B14F-4D97-AF65-F5344CB8AC3E}">
        <p14:creationId xmlns:p14="http://schemas.microsoft.com/office/powerpoint/2010/main" val="1994354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08048B-57AF-4F53-BC84-8E0A1033FBEC}"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371961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08048B-57AF-4F53-BC84-8E0A1033FBEC}"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489342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D208048B-57AF-4F53-BC84-8E0A1033FBEC}" type="datetimeFigureOut">
              <a:rPr lang="en-US" smtClean="0"/>
              <a:t>12/3/2024</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950099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9D6F5-A9D4-C22B-732C-A31A172FB93C}"/>
              </a:ext>
            </a:extLst>
          </p:cNvPr>
          <p:cNvSpPr>
            <a:spLocks noGrp="1"/>
          </p:cNvSpPr>
          <p:nvPr>
            <p:ph type="ctrTitle"/>
          </p:nvPr>
        </p:nvSpPr>
        <p:spPr>
          <a:xfrm>
            <a:off x="1524000" y="1122363"/>
            <a:ext cx="9144000" cy="2209393"/>
          </a:xfrm>
        </p:spPr>
        <p:txBody>
          <a:bodyPr anchor="b">
            <a:normAutofit/>
          </a:bodyPr>
          <a:lstStyle>
            <a:lvl1pPr algn="ctr">
              <a:defRPr sz="3600"/>
            </a:lvl1pPr>
          </a:lstStyle>
          <a:p>
            <a:r>
              <a:rPr lang="en-US" dirty="0"/>
              <a:t>Click to edit Master title style</a:t>
            </a:r>
          </a:p>
        </p:txBody>
      </p:sp>
      <p:sp>
        <p:nvSpPr>
          <p:cNvPr id="3" name="Subtitle 2">
            <a:extLst>
              <a:ext uri="{FF2B5EF4-FFF2-40B4-BE49-F238E27FC236}">
                <a16:creationId xmlns:a16="http://schemas.microsoft.com/office/drawing/2014/main" id="{E11AFD6E-3459-290F-1147-F0C47ACEEA5B}"/>
              </a:ext>
            </a:extLst>
          </p:cNvPr>
          <p:cNvSpPr>
            <a:spLocks noGrp="1"/>
          </p:cNvSpPr>
          <p:nvPr>
            <p:ph type="subTitle" idx="1"/>
          </p:nvPr>
        </p:nvSpPr>
        <p:spPr>
          <a:xfrm>
            <a:off x="1524000" y="4346774"/>
            <a:ext cx="9144000" cy="1066890"/>
          </a:xfrm>
        </p:spPr>
        <p:txBody>
          <a:bodyPr anchor="t">
            <a:normAutofit/>
          </a:bodyPr>
          <a:lstStyle>
            <a:lvl1pPr marL="0" indent="0" algn="ctr">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54674D3-6FB9-5549-B0F2-FD61E82D1FF1}"/>
              </a:ext>
            </a:extLst>
          </p:cNvPr>
          <p:cNvSpPr>
            <a:spLocks noGrp="1"/>
          </p:cNvSpPr>
          <p:nvPr>
            <p:ph type="dt" sz="half" idx="10"/>
          </p:nvPr>
        </p:nvSpPr>
        <p:spPr/>
        <p:txBody>
          <a:bodyPr/>
          <a:lstStyle/>
          <a:p>
            <a:fld id="{1ECB5883-038C-4696-8E27-1811E470D6D4}" type="datetime1">
              <a:rPr lang="en-US" smtClean="0"/>
              <a:t>12/3/2024</a:t>
            </a:fld>
            <a:endParaRPr lang="en-US"/>
          </a:p>
        </p:txBody>
      </p:sp>
      <p:sp>
        <p:nvSpPr>
          <p:cNvPr id="5" name="Footer Placeholder 4">
            <a:extLst>
              <a:ext uri="{FF2B5EF4-FFF2-40B4-BE49-F238E27FC236}">
                <a16:creationId xmlns:a16="http://schemas.microsoft.com/office/drawing/2014/main" id="{AB239BBC-C979-2C77-493E-CF5498AEB5D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3813B7E-A51C-D9CD-2189-650A9D63BFF9}"/>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35012869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55F0-A6D4-C39B-394F-0B16E9C9CE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D1860F-B260-57CE-E12B-2C94860319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45C9F-D94D-E5D3-B73A-20621FA536D5}"/>
              </a:ext>
            </a:extLst>
          </p:cNvPr>
          <p:cNvSpPr>
            <a:spLocks noGrp="1"/>
          </p:cNvSpPr>
          <p:nvPr>
            <p:ph type="dt" sz="half" idx="10"/>
          </p:nvPr>
        </p:nvSpPr>
        <p:spPr/>
        <p:txBody>
          <a:bodyPr/>
          <a:lstStyle/>
          <a:p>
            <a:fld id="{579F6069-8263-4296-913A-BC2234E8D32B}" type="datetime1">
              <a:rPr lang="en-US" smtClean="0"/>
              <a:t>12/3/2024</a:t>
            </a:fld>
            <a:endParaRPr lang="en-US"/>
          </a:p>
        </p:txBody>
      </p:sp>
      <p:sp>
        <p:nvSpPr>
          <p:cNvPr id="5" name="Footer Placeholder 4">
            <a:extLst>
              <a:ext uri="{FF2B5EF4-FFF2-40B4-BE49-F238E27FC236}">
                <a16:creationId xmlns:a16="http://schemas.microsoft.com/office/drawing/2014/main" id="{E5FAB243-BB42-966A-4708-15C9B11D688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5C3A3BD-2CC5-03D3-4CD6-E31A55BA2D23}"/>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1759587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8633-AC3B-E617-1C54-84932DDD72E5}"/>
              </a:ext>
            </a:extLst>
          </p:cNvPr>
          <p:cNvSpPr>
            <a:spLocks noGrp="1"/>
          </p:cNvSpPr>
          <p:nvPr>
            <p:ph type="title"/>
          </p:nvPr>
        </p:nvSpPr>
        <p:spPr>
          <a:xfrm>
            <a:off x="1474236" y="1514688"/>
            <a:ext cx="8584164" cy="3138875"/>
          </a:xfrm>
        </p:spPr>
        <p:txBody>
          <a:bodyPr anchor="b">
            <a:normAutofit/>
          </a:bodyPr>
          <a:lstStyle>
            <a:lvl1pPr>
              <a:defRPr sz="3600" cap="all" spc="300" baseline="0"/>
            </a:lvl1pPr>
          </a:lstStyle>
          <a:p>
            <a:r>
              <a:rPr lang="en-US" dirty="0"/>
              <a:t>Click to edit Master title style</a:t>
            </a:r>
          </a:p>
        </p:txBody>
      </p:sp>
      <p:sp>
        <p:nvSpPr>
          <p:cNvPr id="3" name="Text Placeholder 2">
            <a:extLst>
              <a:ext uri="{FF2B5EF4-FFF2-40B4-BE49-F238E27FC236}">
                <a16:creationId xmlns:a16="http://schemas.microsoft.com/office/drawing/2014/main" id="{CF68C242-ECAB-AEC3-7E9B-F9854AF31CD2}"/>
              </a:ext>
            </a:extLst>
          </p:cNvPr>
          <p:cNvSpPr>
            <a:spLocks noGrp="1"/>
          </p:cNvSpPr>
          <p:nvPr>
            <p:ph type="body" idx="1"/>
          </p:nvPr>
        </p:nvSpPr>
        <p:spPr>
          <a:xfrm>
            <a:off x="1474236" y="4963885"/>
            <a:ext cx="8584165" cy="1125765"/>
          </a:xfrm>
        </p:spPr>
        <p:txBody>
          <a:bodyPr>
            <a:normAutofit/>
          </a:bodyPr>
          <a:lstStyle>
            <a:lvl1pPr marL="0" indent="0">
              <a:buNone/>
              <a:defRPr sz="1600" cap="all" spc="300" baseline="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20D9B82-EEF4-2CD7-61FE-BAFB2B96D641}"/>
              </a:ext>
            </a:extLst>
          </p:cNvPr>
          <p:cNvSpPr>
            <a:spLocks noGrp="1"/>
          </p:cNvSpPr>
          <p:nvPr>
            <p:ph type="dt" sz="half" idx="10"/>
          </p:nvPr>
        </p:nvSpPr>
        <p:spPr/>
        <p:txBody>
          <a:bodyPr/>
          <a:lstStyle/>
          <a:p>
            <a:fld id="{BC9F5005-EC25-4FB9-B19B-2437F0B120D2}" type="datetime1">
              <a:rPr lang="en-US" smtClean="0"/>
              <a:t>12/3/2024</a:t>
            </a:fld>
            <a:endParaRPr lang="en-US"/>
          </a:p>
        </p:txBody>
      </p:sp>
      <p:sp>
        <p:nvSpPr>
          <p:cNvPr id="5" name="Footer Placeholder 4">
            <a:extLst>
              <a:ext uri="{FF2B5EF4-FFF2-40B4-BE49-F238E27FC236}">
                <a16:creationId xmlns:a16="http://schemas.microsoft.com/office/drawing/2014/main" id="{59A222B6-F7A8-70A5-B023-FCAD5D7C4BB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E85D758-2E38-8A8D-75BC-667F6A23B95B}"/>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432900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0DFF-11BD-F5F4-35D4-1986ABBD36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5D1279-E9A9-702E-144D-61114B788E88}"/>
              </a:ext>
            </a:extLst>
          </p:cNvPr>
          <p:cNvSpPr>
            <a:spLocks noGrp="1"/>
          </p:cNvSpPr>
          <p:nvPr>
            <p:ph sz="half" idx="1"/>
          </p:nvPr>
        </p:nvSpPr>
        <p:spPr>
          <a:xfrm>
            <a:off x="877824" y="2159175"/>
            <a:ext cx="4977453" cy="401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84E624-7A76-56EC-FA0D-E2AA8EF9B951}"/>
              </a:ext>
            </a:extLst>
          </p:cNvPr>
          <p:cNvSpPr>
            <a:spLocks noGrp="1"/>
          </p:cNvSpPr>
          <p:nvPr>
            <p:ph sz="half" idx="2"/>
          </p:nvPr>
        </p:nvSpPr>
        <p:spPr>
          <a:xfrm>
            <a:off x="6328391" y="2159175"/>
            <a:ext cx="4985785" cy="401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9D7DF5-30AD-AE47-D516-5CEE82770734}"/>
              </a:ext>
            </a:extLst>
          </p:cNvPr>
          <p:cNvSpPr>
            <a:spLocks noGrp="1"/>
          </p:cNvSpPr>
          <p:nvPr>
            <p:ph type="dt" sz="half" idx="10"/>
          </p:nvPr>
        </p:nvSpPr>
        <p:spPr/>
        <p:txBody>
          <a:bodyPr/>
          <a:lstStyle/>
          <a:p>
            <a:fld id="{0B283B5C-2325-42FF-AF91-C1451D9D66CC}" type="datetime1">
              <a:rPr lang="en-US" smtClean="0"/>
              <a:t>12/3/2024</a:t>
            </a:fld>
            <a:endParaRPr lang="en-US"/>
          </a:p>
        </p:txBody>
      </p:sp>
      <p:sp>
        <p:nvSpPr>
          <p:cNvPr id="6" name="Footer Placeholder 5">
            <a:extLst>
              <a:ext uri="{FF2B5EF4-FFF2-40B4-BE49-F238E27FC236}">
                <a16:creationId xmlns:a16="http://schemas.microsoft.com/office/drawing/2014/main" id="{8B05C503-B649-B083-6341-F6E376AF8C72}"/>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1E53EA35-CF5A-DB36-8B14-5C184B6F14D3}"/>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32913016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A3D8-FDD9-329B-BCC6-BBF47F01BEE2}"/>
              </a:ext>
            </a:extLst>
          </p:cNvPr>
          <p:cNvSpPr>
            <a:spLocks noGrp="1"/>
          </p:cNvSpPr>
          <p:nvPr>
            <p:ph type="title"/>
          </p:nvPr>
        </p:nvSpPr>
        <p:spPr>
          <a:xfrm>
            <a:off x="881348" y="602671"/>
            <a:ext cx="10429303" cy="76892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2EEF7DC-0699-CB3C-A7CB-39035D89A4A5}"/>
              </a:ext>
            </a:extLst>
          </p:cNvPr>
          <p:cNvSpPr>
            <a:spLocks noGrp="1"/>
          </p:cNvSpPr>
          <p:nvPr>
            <p:ph type="body" idx="1"/>
          </p:nvPr>
        </p:nvSpPr>
        <p:spPr>
          <a:xfrm>
            <a:off x="881349" y="1696325"/>
            <a:ext cx="4963538" cy="647700"/>
          </a:xfrm>
        </p:spPr>
        <p:txBody>
          <a:bodyPr anchor="b">
            <a:noAutofit/>
          </a:bodyPr>
          <a:lstStyle>
            <a:lvl1pPr marL="0" indent="0">
              <a:buNone/>
              <a:defRPr sz="14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D252EB40-99E1-CCA4-BAFA-F51AA56CF295}"/>
              </a:ext>
            </a:extLst>
          </p:cNvPr>
          <p:cNvSpPr>
            <a:spLocks noGrp="1"/>
          </p:cNvSpPr>
          <p:nvPr>
            <p:ph sz="half" idx="2"/>
          </p:nvPr>
        </p:nvSpPr>
        <p:spPr>
          <a:xfrm>
            <a:off x="881349" y="2344025"/>
            <a:ext cx="4963538" cy="3833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8979BC-6B50-751D-D569-F360938B05C8}"/>
              </a:ext>
            </a:extLst>
          </p:cNvPr>
          <p:cNvSpPr>
            <a:spLocks noGrp="1"/>
          </p:cNvSpPr>
          <p:nvPr>
            <p:ph type="body" sz="quarter" idx="3"/>
          </p:nvPr>
        </p:nvSpPr>
        <p:spPr>
          <a:xfrm>
            <a:off x="6322669" y="1696325"/>
            <a:ext cx="4987982" cy="647700"/>
          </a:xfrm>
        </p:spPr>
        <p:txBody>
          <a:bodyPr anchor="b">
            <a:noAutofit/>
          </a:bodyPr>
          <a:lstStyle>
            <a:lvl1pPr marL="0" indent="0">
              <a:buNone/>
              <a:defRPr sz="14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A3A26F-230E-2D25-6BDC-6ECA00FAEFD5}"/>
              </a:ext>
            </a:extLst>
          </p:cNvPr>
          <p:cNvSpPr>
            <a:spLocks noGrp="1"/>
          </p:cNvSpPr>
          <p:nvPr>
            <p:ph sz="quarter" idx="4"/>
          </p:nvPr>
        </p:nvSpPr>
        <p:spPr>
          <a:xfrm>
            <a:off x="6322669" y="2344025"/>
            <a:ext cx="4987982" cy="38333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8182A01-DE7C-3BA4-96FF-CDEF2F608FCA}"/>
              </a:ext>
            </a:extLst>
          </p:cNvPr>
          <p:cNvSpPr>
            <a:spLocks noGrp="1"/>
          </p:cNvSpPr>
          <p:nvPr>
            <p:ph type="dt" sz="half" idx="10"/>
          </p:nvPr>
        </p:nvSpPr>
        <p:spPr/>
        <p:txBody>
          <a:bodyPr/>
          <a:lstStyle/>
          <a:p>
            <a:fld id="{0F88DB08-3B01-46DD-99F2-F6F6334EA669}" type="datetime1">
              <a:rPr lang="en-US" smtClean="0"/>
              <a:t>12/3/2024</a:t>
            </a:fld>
            <a:endParaRPr lang="en-US"/>
          </a:p>
        </p:txBody>
      </p:sp>
      <p:sp>
        <p:nvSpPr>
          <p:cNvPr id="8" name="Footer Placeholder 7">
            <a:extLst>
              <a:ext uri="{FF2B5EF4-FFF2-40B4-BE49-F238E27FC236}">
                <a16:creationId xmlns:a16="http://schemas.microsoft.com/office/drawing/2014/main" id="{6FCAA828-0166-8ECD-BCE8-654BEFDD7155}"/>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7690C0D2-459A-04AA-FD90-7687D2FE8A9D}"/>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112360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D549F-FA71-857F-E02E-3CB63CE683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569611-F911-D3D4-B613-ACCDA56C45D2}"/>
              </a:ext>
            </a:extLst>
          </p:cNvPr>
          <p:cNvSpPr>
            <a:spLocks noGrp="1"/>
          </p:cNvSpPr>
          <p:nvPr>
            <p:ph type="dt" sz="half" idx="10"/>
          </p:nvPr>
        </p:nvSpPr>
        <p:spPr/>
        <p:txBody>
          <a:bodyPr/>
          <a:lstStyle/>
          <a:p>
            <a:fld id="{5892AC11-ACC3-4129-BBD7-C580BF1A4EE7}" type="datetime1">
              <a:rPr lang="en-US" smtClean="0"/>
              <a:t>12/3/2024</a:t>
            </a:fld>
            <a:endParaRPr lang="en-US"/>
          </a:p>
        </p:txBody>
      </p:sp>
      <p:sp>
        <p:nvSpPr>
          <p:cNvPr id="4" name="Footer Placeholder 3">
            <a:extLst>
              <a:ext uri="{FF2B5EF4-FFF2-40B4-BE49-F238E27FC236}">
                <a16:creationId xmlns:a16="http://schemas.microsoft.com/office/drawing/2014/main" id="{F6EA1961-0B6B-8FEB-F2CB-C42E90EF2DFD}"/>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F42AA80E-3139-9F1B-9C3E-2A76628CF4F8}"/>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39674768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F54789-9F96-511A-0FB6-24F6A8418C72}"/>
              </a:ext>
            </a:extLst>
          </p:cNvPr>
          <p:cNvSpPr>
            <a:spLocks noGrp="1"/>
          </p:cNvSpPr>
          <p:nvPr>
            <p:ph type="dt" sz="half" idx="10"/>
          </p:nvPr>
        </p:nvSpPr>
        <p:spPr/>
        <p:txBody>
          <a:bodyPr/>
          <a:lstStyle/>
          <a:p>
            <a:fld id="{6D80F7F3-E406-44E2-93AF-674B3F1A2E51}" type="datetime1">
              <a:rPr lang="en-US" smtClean="0"/>
              <a:t>12/3/2024</a:t>
            </a:fld>
            <a:endParaRPr lang="en-US"/>
          </a:p>
        </p:txBody>
      </p:sp>
      <p:sp>
        <p:nvSpPr>
          <p:cNvPr id="3" name="Footer Placeholder 2">
            <a:extLst>
              <a:ext uri="{FF2B5EF4-FFF2-40B4-BE49-F238E27FC236}">
                <a16:creationId xmlns:a16="http://schemas.microsoft.com/office/drawing/2014/main" id="{8B780399-ADEF-8F74-9F59-6AD804C9393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95B6A34F-ABAB-9C4E-38A1-C6EEB944B97C}"/>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1238939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3917-2BF6-1CE2-F34B-49F0D09A1B91}"/>
              </a:ext>
            </a:extLst>
          </p:cNvPr>
          <p:cNvSpPr>
            <a:spLocks noGrp="1"/>
          </p:cNvSpPr>
          <p:nvPr>
            <p:ph type="title"/>
          </p:nvPr>
        </p:nvSpPr>
        <p:spPr>
          <a:xfrm>
            <a:off x="839788" y="807868"/>
            <a:ext cx="3640713" cy="2062594"/>
          </a:xfrm>
        </p:spPr>
        <p:txBody>
          <a:bodyPr anchor="t">
            <a:norm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40815B8F-A9F3-8583-FFF1-175021F17AF0}"/>
              </a:ext>
            </a:extLst>
          </p:cNvPr>
          <p:cNvSpPr>
            <a:spLocks noGrp="1"/>
          </p:cNvSpPr>
          <p:nvPr>
            <p:ph idx="1"/>
          </p:nvPr>
        </p:nvSpPr>
        <p:spPr>
          <a:xfrm>
            <a:off x="5432898" y="807867"/>
            <a:ext cx="5922489" cy="505318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C5D90AFF-A949-CE9E-6B94-C1B619612915}"/>
              </a:ext>
            </a:extLst>
          </p:cNvPr>
          <p:cNvSpPr>
            <a:spLocks noGrp="1"/>
          </p:cNvSpPr>
          <p:nvPr>
            <p:ph type="body" sz="half" idx="2"/>
          </p:nvPr>
        </p:nvSpPr>
        <p:spPr>
          <a:xfrm>
            <a:off x="839788" y="3000652"/>
            <a:ext cx="3640713"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95267E-088F-FB9A-9469-551890F29F01}"/>
              </a:ext>
            </a:extLst>
          </p:cNvPr>
          <p:cNvSpPr>
            <a:spLocks noGrp="1"/>
          </p:cNvSpPr>
          <p:nvPr>
            <p:ph type="dt" sz="half" idx="10"/>
          </p:nvPr>
        </p:nvSpPr>
        <p:spPr/>
        <p:txBody>
          <a:bodyPr/>
          <a:lstStyle/>
          <a:p>
            <a:fld id="{2FB1DD93-7C9D-4E53-81F0-DDE57FEA7EDB}" type="datetime1">
              <a:rPr lang="en-US" smtClean="0"/>
              <a:t>12/3/2024</a:t>
            </a:fld>
            <a:endParaRPr lang="en-US"/>
          </a:p>
        </p:txBody>
      </p:sp>
      <p:sp>
        <p:nvSpPr>
          <p:cNvPr id="6" name="Footer Placeholder 5">
            <a:extLst>
              <a:ext uri="{FF2B5EF4-FFF2-40B4-BE49-F238E27FC236}">
                <a16:creationId xmlns:a16="http://schemas.microsoft.com/office/drawing/2014/main" id="{38EA3FFC-B3A6-C0B6-5DAE-70BE0D6FBD6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08D35F-BC2E-8D14-060F-449CBAF7C0D2}"/>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1610480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08048B-57AF-4F53-BC84-8E0A1033FBEC}"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995449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909ED-ED97-A3CE-5569-77B45F41450A}"/>
              </a:ext>
            </a:extLst>
          </p:cNvPr>
          <p:cNvSpPr>
            <a:spLocks noGrp="1"/>
          </p:cNvSpPr>
          <p:nvPr>
            <p:ph type="title"/>
          </p:nvPr>
        </p:nvSpPr>
        <p:spPr>
          <a:xfrm>
            <a:off x="839788" y="820881"/>
            <a:ext cx="3639312" cy="2062595"/>
          </a:xfrm>
        </p:spPr>
        <p:txBody>
          <a:bodyPr anchor="t">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0683BB3A-9E24-DE4C-9619-1502F1B6F389}"/>
              </a:ext>
            </a:extLst>
          </p:cNvPr>
          <p:cNvSpPr>
            <a:spLocks noGrp="1"/>
          </p:cNvSpPr>
          <p:nvPr>
            <p:ph type="pic" idx="1"/>
          </p:nvPr>
        </p:nvSpPr>
        <p:spPr>
          <a:xfrm>
            <a:off x="5247408" y="919595"/>
            <a:ext cx="6107979" cy="50136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B4CE1F-29E0-88BB-8489-E58236B8B17B}"/>
              </a:ext>
            </a:extLst>
          </p:cNvPr>
          <p:cNvSpPr>
            <a:spLocks noGrp="1"/>
          </p:cNvSpPr>
          <p:nvPr>
            <p:ph type="body" sz="half" idx="2"/>
          </p:nvPr>
        </p:nvSpPr>
        <p:spPr>
          <a:xfrm>
            <a:off x="839788" y="3000652"/>
            <a:ext cx="3643889"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24B7212-6816-FFD1-50B2-58844AD38E26}"/>
              </a:ext>
            </a:extLst>
          </p:cNvPr>
          <p:cNvSpPr>
            <a:spLocks noGrp="1"/>
          </p:cNvSpPr>
          <p:nvPr>
            <p:ph type="dt" sz="half" idx="10"/>
          </p:nvPr>
        </p:nvSpPr>
        <p:spPr/>
        <p:txBody>
          <a:bodyPr/>
          <a:lstStyle/>
          <a:p>
            <a:fld id="{3DF7BC28-59DE-4F83-B4A1-497203279FAD}" type="datetime1">
              <a:rPr lang="en-US" smtClean="0"/>
              <a:t>12/3/2024</a:t>
            </a:fld>
            <a:endParaRPr lang="en-US"/>
          </a:p>
        </p:txBody>
      </p:sp>
      <p:sp>
        <p:nvSpPr>
          <p:cNvPr id="6" name="Footer Placeholder 5">
            <a:extLst>
              <a:ext uri="{FF2B5EF4-FFF2-40B4-BE49-F238E27FC236}">
                <a16:creationId xmlns:a16="http://schemas.microsoft.com/office/drawing/2014/main" id="{A2417744-5A24-B7B7-5FD6-E98E60832F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14CDA4D1-A71D-A7A6-3D0C-294E5D280BE8}"/>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5610658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990AE-F72C-4C2E-E2D0-7A8D7EEF08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41B46D-142E-8C8E-C4F4-B6B1586A6F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4D92E3-36AD-2615-0166-6B73C34F10FA}"/>
              </a:ext>
            </a:extLst>
          </p:cNvPr>
          <p:cNvSpPr>
            <a:spLocks noGrp="1"/>
          </p:cNvSpPr>
          <p:nvPr>
            <p:ph type="dt" sz="half" idx="10"/>
          </p:nvPr>
        </p:nvSpPr>
        <p:spPr/>
        <p:txBody>
          <a:bodyPr/>
          <a:lstStyle/>
          <a:p>
            <a:fld id="{61E8A6D4-154B-4E4D-9001-7A6C328D243E}" type="datetime1">
              <a:rPr lang="en-US" smtClean="0"/>
              <a:t>12/3/2024</a:t>
            </a:fld>
            <a:endParaRPr lang="en-US"/>
          </a:p>
        </p:txBody>
      </p:sp>
      <p:sp>
        <p:nvSpPr>
          <p:cNvPr id="5" name="Footer Placeholder 4">
            <a:extLst>
              <a:ext uri="{FF2B5EF4-FFF2-40B4-BE49-F238E27FC236}">
                <a16:creationId xmlns:a16="http://schemas.microsoft.com/office/drawing/2014/main" id="{F10BFB69-319D-2284-2734-217160D396D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A6883B0-C775-5BD2-8EC6-A41D19BCA156}"/>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9806351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040463-6D41-8D45-088A-540B0D18838A}"/>
              </a:ext>
            </a:extLst>
          </p:cNvPr>
          <p:cNvSpPr>
            <a:spLocks noGrp="1"/>
          </p:cNvSpPr>
          <p:nvPr>
            <p:ph type="title" orient="vert"/>
          </p:nvPr>
        </p:nvSpPr>
        <p:spPr>
          <a:xfrm>
            <a:off x="8724900" y="592281"/>
            <a:ext cx="2628900" cy="558468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5F2276-7F04-F3F7-E3CE-F81C8DC637DC}"/>
              </a:ext>
            </a:extLst>
          </p:cNvPr>
          <p:cNvSpPr>
            <a:spLocks noGrp="1"/>
          </p:cNvSpPr>
          <p:nvPr>
            <p:ph type="body" orient="vert" idx="1"/>
          </p:nvPr>
        </p:nvSpPr>
        <p:spPr>
          <a:xfrm>
            <a:off x="838200" y="592281"/>
            <a:ext cx="7734300" cy="558468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802BF-9E0C-3251-8FAE-81F07DB05344}"/>
              </a:ext>
            </a:extLst>
          </p:cNvPr>
          <p:cNvSpPr>
            <a:spLocks noGrp="1"/>
          </p:cNvSpPr>
          <p:nvPr>
            <p:ph type="dt" sz="half" idx="10"/>
          </p:nvPr>
        </p:nvSpPr>
        <p:spPr/>
        <p:txBody>
          <a:bodyPr/>
          <a:lstStyle/>
          <a:p>
            <a:fld id="{EF880999-9BD6-4929-BDEC-B84E21C16701}" type="datetime1">
              <a:rPr lang="en-US" smtClean="0"/>
              <a:t>12/3/2024</a:t>
            </a:fld>
            <a:endParaRPr lang="en-US"/>
          </a:p>
        </p:txBody>
      </p:sp>
      <p:sp>
        <p:nvSpPr>
          <p:cNvPr id="5" name="Footer Placeholder 4">
            <a:extLst>
              <a:ext uri="{FF2B5EF4-FFF2-40B4-BE49-F238E27FC236}">
                <a16:creationId xmlns:a16="http://schemas.microsoft.com/office/drawing/2014/main" id="{329F1754-5B8F-A9FA-E8B1-06E04CE283D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F01E6A8-5139-ECD4-CC0C-32FFC6741000}"/>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49557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D208048B-57AF-4F53-BC84-8E0A1033FBEC}" type="datetimeFigureOut">
              <a:rPr lang="en-US" smtClean="0"/>
              <a:t>12/3/2024</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BD8A8A1B-4E1E-43EF-8A39-7D4A3879B941}" type="slidenum">
              <a:rPr lang="en-US" smtClean="0"/>
              <a:t>‹#›</a:t>
            </a:fld>
            <a:endParaRPr lang="en-US"/>
          </a:p>
        </p:txBody>
      </p:sp>
    </p:spTree>
    <p:extLst>
      <p:ext uri="{BB962C8B-B14F-4D97-AF65-F5344CB8AC3E}">
        <p14:creationId xmlns:p14="http://schemas.microsoft.com/office/powerpoint/2010/main" val="177240501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08048B-57AF-4F53-BC84-8E0A1033FBEC}" type="datetimeFigureOut">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214692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08048B-57AF-4F53-BC84-8E0A1033FBEC}" type="datetimeFigureOut">
              <a:rPr lang="en-US" smtClean="0"/>
              <a:pPr/>
              <a:t>12/3/2024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2895378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08048B-57AF-4F53-BC84-8E0A1033FBEC}" type="datetimeFigureOut">
              <a:rPr lang="en-US" smtClean="0"/>
              <a:t>12/3/2024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740508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08048B-57AF-4F53-BC84-8E0A1033FBEC}" type="datetimeFigureOut">
              <a:rPr lang="en-US" smtClean="0"/>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629186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08048B-57AF-4F53-BC84-8E0A1033FBEC}" type="datetimeFigureOut">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833216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08048B-57AF-4F53-BC84-8E0A1033FBEC}" type="datetimeFigureOut">
              <a:rPr lang="en-US" smtClean="0"/>
              <a:pPr/>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3726004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D208048B-57AF-4F53-BC84-8E0A1033FBEC}" type="datetimeFigureOut">
              <a:rPr lang="en-US" smtClean="0"/>
              <a:pPr/>
              <a:t>12/3/2024</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3078418486"/>
      </p:ext>
    </p:extLst>
  </p:cSld>
  <p:clrMap bg1="dk1" tx1="lt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858A62-FE72-978B-BE71-05908D82E1A4}"/>
              </a:ext>
            </a:extLst>
          </p:cNvPr>
          <p:cNvSpPr/>
          <p:nvPr/>
        </p:nvSpPr>
        <p:spPr>
          <a:xfrm>
            <a:off x="0" y="0"/>
            <a:ext cx="12192000" cy="6860161"/>
          </a:xfrm>
          <a:prstGeom prst="rect">
            <a:avLst/>
          </a:prstGeom>
          <a:solidFill>
            <a:schemeClr val="bg2">
              <a:lumMod val="75000"/>
              <a:alpha val="15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5BFA14B7-4740-5D9F-6489-BAD00C3E0D68}"/>
              </a:ext>
            </a:extLst>
          </p:cNvPr>
          <p:cNvSpPr>
            <a:spLocks noGrp="1"/>
          </p:cNvSpPr>
          <p:nvPr>
            <p:ph type="title"/>
          </p:nvPr>
        </p:nvSpPr>
        <p:spPr>
          <a:xfrm>
            <a:off x="871108" y="588245"/>
            <a:ext cx="10449784" cy="1265928"/>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7790487F-803F-C5AF-BD93-39C0FC738963}"/>
              </a:ext>
            </a:extLst>
          </p:cNvPr>
          <p:cNvSpPr>
            <a:spLocks noGrp="1"/>
          </p:cNvSpPr>
          <p:nvPr>
            <p:ph type="body" idx="1"/>
          </p:nvPr>
        </p:nvSpPr>
        <p:spPr>
          <a:xfrm>
            <a:off x="877824" y="2157984"/>
            <a:ext cx="10442448" cy="39038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86FCEF-4EDF-C2EF-7D81-FEFF7042F350}"/>
              </a:ext>
            </a:extLst>
          </p:cNvPr>
          <p:cNvSpPr>
            <a:spLocks noGrp="1"/>
          </p:cNvSpPr>
          <p:nvPr>
            <p:ph type="dt" sz="half" idx="2"/>
          </p:nvPr>
        </p:nvSpPr>
        <p:spPr>
          <a:xfrm>
            <a:off x="877824" y="6356350"/>
            <a:ext cx="2743200" cy="365125"/>
          </a:xfrm>
          <a:prstGeom prst="rect">
            <a:avLst/>
          </a:prstGeom>
        </p:spPr>
        <p:txBody>
          <a:bodyPr vert="horz" lIns="91440" tIns="45720" rIns="91440" bIns="45720" rtlCol="0" anchor="ctr"/>
          <a:lstStyle>
            <a:lvl1pPr algn="l">
              <a:defRPr sz="800" cap="all" spc="300" baseline="0">
                <a:solidFill>
                  <a:schemeClr val="tx2"/>
                </a:solidFill>
              </a:defRPr>
            </a:lvl1pPr>
          </a:lstStyle>
          <a:p>
            <a:fld id="{0BDC4764-F656-4735-9820-9886F8DF1D6A}" type="datetime1">
              <a:rPr lang="en-US" smtClean="0"/>
              <a:t>12/3/2024</a:t>
            </a:fld>
            <a:endParaRPr lang="en-US" dirty="0"/>
          </a:p>
        </p:txBody>
      </p:sp>
      <p:sp>
        <p:nvSpPr>
          <p:cNvPr id="5" name="Footer Placeholder 4">
            <a:extLst>
              <a:ext uri="{FF2B5EF4-FFF2-40B4-BE49-F238E27FC236}">
                <a16:creationId xmlns:a16="http://schemas.microsoft.com/office/drawing/2014/main" id="{9A4663BC-4D46-C74D-DDF2-9D25B4D96F9B}"/>
              </a:ext>
            </a:extLst>
          </p:cNvPr>
          <p:cNvSpPr>
            <a:spLocks noGrp="1"/>
          </p:cNvSpPr>
          <p:nvPr>
            <p:ph type="ftr" sz="quarter" idx="3"/>
          </p:nvPr>
        </p:nvSpPr>
        <p:spPr>
          <a:xfrm>
            <a:off x="7132320" y="6356350"/>
            <a:ext cx="4297680" cy="365125"/>
          </a:xfrm>
          <a:prstGeom prst="rect">
            <a:avLst/>
          </a:prstGeom>
        </p:spPr>
        <p:txBody>
          <a:bodyPr vert="horz" lIns="91440" tIns="45720" rIns="91440" bIns="45720" rtlCol="0" anchor="ctr"/>
          <a:lstStyle>
            <a:lvl1pPr algn="r">
              <a:defRPr sz="800" cap="all" spc="300" baseline="0">
                <a:solidFill>
                  <a:schemeClr val="tx2"/>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B71B4EAE-CB5C-D14B-77EF-7B155FA68353}"/>
              </a:ext>
            </a:extLst>
          </p:cNvPr>
          <p:cNvSpPr>
            <a:spLocks noGrp="1"/>
          </p:cNvSpPr>
          <p:nvPr>
            <p:ph type="sldNum" sz="quarter" idx="4"/>
          </p:nvPr>
        </p:nvSpPr>
        <p:spPr>
          <a:xfrm>
            <a:off x="11429999" y="6356350"/>
            <a:ext cx="521207" cy="365125"/>
          </a:xfrm>
          <a:prstGeom prst="rect">
            <a:avLst/>
          </a:prstGeom>
        </p:spPr>
        <p:txBody>
          <a:bodyPr vert="horz" lIns="91440" tIns="45720" rIns="91440" bIns="45720" rtlCol="0" anchor="ctr"/>
          <a:lstStyle>
            <a:lvl1pPr algn="r">
              <a:defRPr sz="1400">
                <a:solidFill>
                  <a:schemeClr val="tx2"/>
                </a:solidFill>
                <a:latin typeface="+mj-lt"/>
              </a:defRPr>
            </a:lvl1pPr>
          </a:lstStyle>
          <a:p>
            <a:fld id="{C68AC1EC-23E2-4F0E-A5A4-674EC8DB954E}" type="slidenum">
              <a:rPr lang="en-US" smtClean="0"/>
              <a:pPr/>
              <a:t>‹#›</a:t>
            </a:fld>
            <a:endParaRPr lang="en-US"/>
          </a:p>
        </p:txBody>
      </p:sp>
    </p:spTree>
    <p:extLst>
      <p:ext uri="{BB962C8B-B14F-4D97-AF65-F5344CB8AC3E}">
        <p14:creationId xmlns:p14="http://schemas.microsoft.com/office/powerpoint/2010/main" val="767895360"/>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hf hdr="0"/>
  <p:txStyles>
    <p:title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2"/>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Video 3" descr="Turning A Winch">
            <a:extLst>
              <a:ext uri="{FF2B5EF4-FFF2-40B4-BE49-F238E27FC236}">
                <a16:creationId xmlns:a16="http://schemas.microsoft.com/office/drawing/2014/main" id="{0CAC2F4B-7481-21EF-71A9-B685B2F3CF40}"/>
              </a:ext>
            </a:extLst>
          </p:cNvPr>
          <p:cNvPicPr>
            <a:picLocks noChangeAspect="1"/>
          </p:cNvPicPr>
          <p:nvPr>
            <a:videoFile r:link="rId2"/>
            <p:extLst>
              <p:ext uri="{DAA4B4D4-6D71-4841-9C94-3DE7FCFB9230}">
                <p14:media xmlns:p14="http://schemas.microsoft.com/office/powerpoint/2010/main" r:embed="rId1"/>
              </p:ext>
            </p:extLst>
          </p:nvPr>
        </p:nvPicPr>
        <p:blipFill>
          <a:blip r:embed="rId4">
            <a:alphaModFix/>
          </a:blip>
          <a:srcRect t="259" r="-1" b="-1"/>
          <a:stretch/>
        </p:blipFill>
        <p:spPr>
          <a:xfrm>
            <a:off x="1530" y="10"/>
            <a:ext cx="12188941" cy="6857990"/>
          </a:xfrm>
          <a:prstGeom prst="rect">
            <a:avLst/>
          </a:prstGeom>
        </p:spPr>
      </p:pic>
      <p:sp>
        <p:nvSpPr>
          <p:cNvPr id="2" name="Title 1">
            <a:extLst>
              <a:ext uri="{FF2B5EF4-FFF2-40B4-BE49-F238E27FC236}">
                <a16:creationId xmlns:a16="http://schemas.microsoft.com/office/drawing/2014/main" id="{0D905606-7AF3-1E83-3FBC-65CBEE264DFC}"/>
              </a:ext>
            </a:extLst>
          </p:cNvPr>
          <p:cNvSpPr>
            <a:spLocks noGrp="1"/>
          </p:cNvSpPr>
          <p:nvPr>
            <p:ph type="ctrTitle"/>
          </p:nvPr>
        </p:nvSpPr>
        <p:spPr>
          <a:xfrm>
            <a:off x="457199" y="1122363"/>
            <a:ext cx="5638801" cy="2387600"/>
          </a:xfrm>
        </p:spPr>
        <p:txBody>
          <a:bodyPr>
            <a:normAutofit fontScale="90000"/>
          </a:bodyPr>
          <a:lstStyle/>
          <a:p>
            <a:r>
              <a:rPr lang="en-US" dirty="0" err="1">
                <a:solidFill>
                  <a:srgbClr val="FFFFFF"/>
                </a:solidFill>
              </a:rPr>
              <a:t>SeaSafe</a:t>
            </a:r>
            <a:r>
              <a:rPr lang="en-US" dirty="0">
                <a:solidFill>
                  <a:srgbClr val="FFFFFF"/>
                </a:solidFill>
              </a:rPr>
              <a:t> – Ship Collision Avoidance Simulator</a:t>
            </a:r>
            <a:endParaRPr lang="en-IL" dirty="0">
              <a:solidFill>
                <a:srgbClr val="FFFFFF"/>
              </a:solidFill>
            </a:endParaRPr>
          </a:p>
        </p:txBody>
      </p:sp>
      <p:sp>
        <p:nvSpPr>
          <p:cNvPr id="3" name="Subtitle 2">
            <a:extLst>
              <a:ext uri="{FF2B5EF4-FFF2-40B4-BE49-F238E27FC236}">
                <a16:creationId xmlns:a16="http://schemas.microsoft.com/office/drawing/2014/main" id="{B70FA5E1-EBA6-DFB8-2C41-3652FE369B3C}"/>
              </a:ext>
            </a:extLst>
          </p:cNvPr>
          <p:cNvSpPr>
            <a:spLocks noGrp="1"/>
          </p:cNvSpPr>
          <p:nvPr>
            <p:ph type="subTitle" idx="1"/>
          </p:nvPr>
        </p:nvSpPr>
        <p:spPr>
          <a:xfrm>
            <a:off x="457199" y="3602038"/>
            <a:ext cx="5638801" cy="1655762"/>
          </a:xfrm>
        </p:spPr>
        <p:txBody>
          <a:bodyPr>
            <a:normAutofit fontScale="92500" lnSpcReduction="20000"/>
          </a:bodyPr>
          <a:lstStyle/>
          <a:p>
            <a:r>
              <a:rPr lang="en-US" dirty="0">
                <a:solidFill>
                  <a:srgbClr val="FFFFFF"/>
                </a:solidFill>
              </a:rPr>
              <a:t>Guy Pariente</a:t>
            </a:r>
            <a:br>
              <a:rPr lang="en-US" dirty="0">
                <a:solidFill>
                  <a:srgbClr val="FFFFFF"/>
                </a:solidFill>
              </a:rPr>
            </a:br>
            <a:r>
              <a:rPr lang="en-US" dirty="0" err="1">
                <a:solidFill>
                  <a:srgbClr val="FFFFFF"/>
                </a:solidFill>
              </a:rPr>
              <a:t>Almog</a:t>
            </a:r>
            <a:r>
              <a:rPr lang="en-US" dirty="0">
                <a:solidFill>
                  <a:srgbClr val="FFFFFF"/>
                </a:solidFill>
              </a:rPr>
              <a:t> Elbaz</a:t>
            </a:r>
            <a:br>
              <a:rPr lang="en-US" dirty="0">
                <a:solidFill>
                  <a:srgbClr val="FFFFFF"/>
                </a:solidFill>
              </a:rPr>
            </a:br>
            <a:endParaRPr lang="en-US" dirty="0">
              <a:solidFill>
                <a:srgbClr val="FFFFFF"/>
              </a:solidFill>
            </a:endParaRPr>
          </a:p>
          <a:p>
            <a:r>
              <a:rPr lang="en-US" dirty="0">
                <a:solidFill>
                  <a:srgbClr val="FFFFFF"/>
                </a:solidFill>
              </a:rPr>
              <a:t>Supervisors:</a:t>
            </a:r>
            <a:br>
              <a:rPr lang="en-US" dirty="0">
                <a:solidFill>
                  <a:srgbClr val="FFFFFF"/>
                </a:solidFill>
              </a:rPr>
            </a:br>
            <a:r>
              <a:rPr lang="en-US" dirty="0">
                <a:solidFill>
                  <a:srgbClr val="FFFFFF"/>
                </a:solidFill>
              </a:rPr>
              <a:t>Dr. Edi </a:t>
            </a:r>
            <a:r>
              <a:rPr lang="en-US" dirty="0" err="1">
                <a:solidFill>
                  <a:srgbClr val="FFFFFF"/>
                </a:solidFill>
              </a:rPr>
              <a:t>Shmueli</a:t>
            </a:r>
            <a:br>
              <a:rPr lang="en-US" dirty="0">
                <a:solidFill>
                  <a:srgbClr val="FFFFFF"/>
                </a:solidFill>
              </a:rPr>
            </a:br>
            <a:r>
              <a:rPr lang="en-US" dirty="0">
                <a:solidFill>
                  <a:srgbClr val="FFFFFF"/>
                </a:solidFill>
              </a:rPr>
              <a:t>Prof. Miri Weiss Cohen</a:t>
            </a:r>
            <a:endParaRPr lang="en-IL" dirty="0">
              <a:solidFill>
                <a:srgbClr val="FFFFFF"/>
              </a:solidFill>
            </a:endParaRPr>
          </a:p>
        </p:txBody>
      </p:sp>
    </p:spTree>
    <p:extLst>
      <p:ext uri="{BB962C8B-B14F-4D97-AF65-F5344CB8AC3E}">
        <p14:creationId xmlns:p14="http://schemas.microsoft.com/office/powerpoint/2010/main" val="211794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8C0BC-C84A-FB0C-5D3A-A2BAD3F65734}"/>
              </a:ext>
            </a:extLst>
          </p:cNvPr>
          <p:cNvSpPr>
            <a:spLocks noGrp="1"/>
          </p:cNvSpPr>
          <p:nvPr>
            <p:ph type="title"/>
          </p:nvPr>
        </p:nvSpPr>
        <p:spPr/>
        <p:txBody>
          <a:bodyPr/>
          <a:lstStyle/>
          <a:p>
            <a:endParaRPr lang="en-IL"/>
          </a:p>
        </p:txBody>
      </p:sp>
      <p:sp>
        <p:nvSpPr>
          <p:cNvPr id="5" name="Date Placeholder 4">
            <a:extLst>
              <a:ext uri="{FF2B5EF4-FFF2-40B4-BE49-F238E27FC236}">
                <a16:creationId xmlns:a16="http://schemas.microsoft.com/office/drawing/2014/main" id="{E08FCD1F-3BEF-8286-9FDE-C96824D4DE2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283B5C-2325-42FF-AF91-C1451D9D66CC}" type="datetime1">
              <a:rPr kumimoji="0" lang="en-US" sz="800" b="0" i="0" u="none" strike="noStrike" kern="1200" cap="all" spc="300" normalizeH="0" baseline="0" noProof="0" smtClean="0">
                <a:ln>
                  <a:noFill/>
                </a:ln>
                <a:solidFill>
                  <a:srgbClr val="243341"/>
                </a:solidFill>
                <a:effectLst/>
                <a:uLnTx/>
                <a:uFillTx/>
                <a:latin typeface="Aptos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12/3/2024</a:t>
            </a:fld>
            <a:endParaRPr kumimoji="0" lang="en-US" sz="800" b="0" i="0" u="none" strike="noStrike" kern="1200" cap="all" spc="300" normalizeH="0" baseline="0" noProof="0">
              <a:ln>
                <a:noFill/>
              </a:ln>
              <a:solidFill>
                <a:srgbClr val="243341"/>
              </a:solidFill>
              <a:effectLst/>
              <a:uLnTx/>
              <a:uFillTx/>
              <a:latin typeface="Aptos Light"/>
              <a:ea typeface="+mn-ea"/>
              <a:cs typeface="+mn-cs"/>
            </a:endParaRPr>
          </a:p>
        </p:txBody>
      </p:sp>
      <p:sp>
        <p:nvSpPr>
          <p:cNvPr id="6" name="Footer Placeholder 5">
            <a:extLst>
              <a:ext uri="{FF2B5EF4-FFF2-40B4-BE49-F238E27FC236}">
                <a16:creationId xmlns:a16="http://schemas.microsoft.com/office/drawing/2014/main" id="{92AFF76D-28A9-0C2A-8486-360632B49076}"/>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300" normalizeH="0" baseline="0" noProof="0">
                <a:ln>
                  <a:noFill/>
                </a:ln>
                <a:solidFill>
                  <a:srgbClr val="243341"/>
                </a:solidFill>
                <a:effectLst/>
                <a:uLnTx/>
                <a:uFillTx/>
                <a:latin typeface="Aptos Light"/>
                <a:ea typeface="+mn-ea"/>
                <a:cs typeface="+mn-cs"/>
              </a:rPr>
              <a:t>Sample Footer Text</a:t>
            </a:r>
          </a:p>
        </p:txBody>
      </p:sp>
      <p:sp>
        <p:nvSpPr>
          <p:cNvPr id="7" name="Slide Number Placeholder 6">
            <a:extLst>
              <a:ext uri="{FF2B5EF4-FFF2-40B4-BE49-F238E27FC236}">
                <a16:creationId xmlns:a16="http://schemas.microsoft.com/office/drawing/2014/main" id="{12B72427-AC32-502A-E65D-59B61F0593E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8AC1EC-23E2-4F0E-A5A4-674EC8DB954E}" type="slidenum">
              <a:rPr kumimoji="0" lang="en-US" sz="1400" b="0" i="0" u="none" strike="noStrike" kern="1200" cap="none" spc="0" normalizeH="0" baseline="0" noProof="0" smtClean="0">
                <a:ln>
                  <a:noFill/>
                </a:ln>
                <a:solidFill>
                  <a:srgbClr val="243341"/>
                </a:solidFill>
                <a:effectLst/>
                <a:uLnTx/>
                <a:uFillTx/>
                <a:latin typeface="Walbaum Display"/>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400" b="0" i="0" u="none" strike="noStrike" kern="1200" cap="none" spc="0" normalizeH="0" baseline="0" noProof="0">
              <a:ln>
                <a:noFill/>
              </a:ln>
              <a:solidFill>
                <a:srgbClr val="243341"/>
              </a:solidFill>
              <a:effectLst/>
              <a:uLnTx/>
              <a:uFillTx/>
              <a:latin typeface="Walbaum Display"/>
              <a:ea typeface="+mn-ea"/>
              <a:cs typeface="+mn-cs"/>
            </a:endParaRPr>
          </a:p>
        </p:txBody>
      </p:sp>
      <p:pic>
        <p:nvPicPr>
          <p:cNvPr id="8" name="Picture 18">
            <a:extLst>
              <a:ext uri="{FF2B5EF4-FFF2-40B4-BE49-F238E27FC236}">
                <a16:creationId xmlns:a16="http://schemas.microsoft.com/office/drawing/2014/main" id="{9805B0D7-92EA-9AC3-882F-40F23A56F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450230" cy="34502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0">
            <a:extLst>
              <a:ext uri="{FF2B5EF4-FFF2-40B4-BE49-F238E27FC236}">
                <a16:creationId xmlns:a16="http://schemas.microsoft.com/office/drawing/2014/main" id="{C9750FCB-F222-3936-6F61-DBB788A869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1446" y="-16894"/>
            <a:ext cx="2533363" cy="34502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2">
            <a:extLst>
              <a:ext uri="{FF2B5EF4-FFF2-40B4-BE49-F238E27FC236}">
                <a16:creationId xmlns:a16="http://schemas.microsoft.com/office/drawing/2014/main" id="{E91632F1-5650-905B-691E-55758BCA3A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4809" y="-71037"/>
            <a:ext cx="3510913" cy="35109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4">
            <a:extLst>
              <a:ext uri="{FF2B5EF4-FFF2-40B4-BE49-F238E27FC236}">
                <a16:creationId xmlns:a16="http://schemas.microsoft.com/office/drawing/2014/main" id="{7B0E0078-2C03-9E21-8CC9-94312BF48F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1375" y="55544"/>
            <a:ext cx="2492579" cy="3394686"/>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2042EF44-2CE1-1381-614A-1576E0649776}"/>
              </a:ext>
            </a:extLst>
          </p:cNvPr>
          <p:cNvSpPr/>
          <p:nvPr/>
        </p:nvSpPr>
        <p:spPr>
          <a:xfrm>
            <a:off x="3538350" y="3021357"/>
            <a:ext cx="858586" cy="18256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srgbClr val="FFFFFF"/>
              </a:solidFill>
              <a:effectLst/>
              <a:uLnTx/>
              <a:uFillTx/>
              <a:latin typeface="Aptos Light"/>
              <a:ea typeface="+mn-ea"/>
              <a:cs typeface="+mn-cs"/>
            </a:endParaRPr>
          </a:p>
        </p:txBody>
      </p:sp>
      <p:sp>
        <p:nvSpPr>
          <p:cNvPr id="13" name="Arrow: Right 12">
            <a:extLst>
              <a:ext uri="{FF2B5EF4-FFF2-40B4-BE49-F238E27FC236}">
                <a16:creationId xmlns:a16="http://schemas.microsoft.com/office/drawing/2014/main" id="{08302B81-58B7-0B25-DE87-C9F8C20699A8}"/>
              </a:ext>
            </a:extLst>
          </p:cNvPr>
          <p:cNvSpPr/>
          <p:nvPr/>
        </p:nvSpPr>
        <p:spPr>
          <a:xfrm>
            <a:off x="9435722" y="2575241"/>
            <a:ext cx="858586" cy="18256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srgbClr val="FFFFFF"/>
              </a:solidFill>
              <a:effectLst/>
              <a:uLnTx/>
              <a:uFillTx/>
              <a:latin typeface="Aptos Light"/>
              <a:ea typeface="+mn-ea"/>
              <a:cs typeface="+mn-cs"/>
            </a:endParaRPr>
          </a:p>
        </p:txBody>
      </p:sp>
      <p:sp>
        <p:nvSpPr>
          <p:cNvPr id="14" name="Arrow: Right 13">
            <a:extLst>
              <a:ext uri="{FF2B5EF4-FFF2-40B4-BE49-F238E27FC236}">
                <a16:creationId xmlns:a16="http://schemas.microsoft.com/office/drawing/2014/main" id="{6E400620-EF42-2169-A968-EE4C986719DF}"/>
              </a:ext>
            </a:extLst>
          </p:cNvPr>
          <p:cNvSpPr/>
          <p:nvPr/>
        </p:nvSpPr>
        <p:spPr>
          <a:xfrm>
            <a:off x="9449495" y="3034461"/>
            <a:ext cx="858586" cy="18256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srgbClr val="FFFFFF"/>
              </a:solidFill>
              <a:effectLst/>
              <a:uLnTx/>
              <a:uFillTx/>
              <a:latin typeface="Aptos Light"/>
              <a:ea typeface="+mn-ea"/>
              <a:cs typeface="+mn-cs"/>
            </a:endParaRPr>
          </a:p>
        </p:txBody>
      </p:sp>
      <p:pic>
        <p:nvPicPr>
          <p:cNvPr id="3074" name="Picture 2">
            <a:extLst>
              <a:ext uri="{FF2B5EF4-FFF2-40B4-BE49-F238E27FC236}">
                <a16:creationId xmlns:a16="http://schemas.microsoft.com/office/drawing/2014/main" id="{AA071781-9945-502B-2FC8-4028AB796D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6" y="3415653"/>
            <a:ext cx="3450230" cy="34502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82DD0C2-7458-256B-7F04-CEACBE8553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4376" y="3429261"/>
            <a:ext cx="2517775"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395F8629-7BC3-143F-DD80-F77B93E361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28394" y="3427577"/>
            <a:ext cx="3420791" cy="342079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1259625-B183-569F-551B-61A3347129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99277" y="3378743"/>
            <a:ext cx="2554677" cy="3479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05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59000">
              <a:schemeClr val="bg2">
                <a:lumMod val="40000"/>
                <a:lumOff val="60000"/>
              </a:schemeClr>
            </a:gs>
            <a:gs pos="0">
              <a:schemeClr val="accent1">
                <a:lumMod val="5000"/>
                <a:lumOff val="95000"/>
              </a:schemeClr>
            </a:gs>
            <a:gs pos="100000">
              <a:schemeClr val="bg2">
                <a:lumMod val="60000"/>
                <a:lumOff val="40000"/>
              </a:schemeClr>
            </a:gs>
            <a:gs pos="100000">
              <a:schemeClr val="accent1">
                <a:lumMod val="45000"/>
                <a:lumOff val="55000"/>
              </a:schemeClr>
            </a:gs>
            <a:gs pos="100000">
              <a:schemeClr val="bg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2EE72-4212-E676-AB12-A2183A7887B8}"/>
              </a:ext>
            </a:extLst>
          </p:cNvPr>
          <p:cNvSpPr>
            <a:spLocks noGrp="1"/>
          </p:cNvSpPr>
          <p:nvPr>
            <p:ph type="title"/>
          </p:nvPr>
        </p:nvSpPr>
        <p:spPr/>
        <p:txBody>
          <a:bodyPr/>
          <a:lstStyle/>
          <a:p>
            <a:r>
              <a:rPr lang="en-US" dirty="0"/>
              <a:t>CLASSIFICATION</a:t>
            </a:r>
            <a:endParaRPr lang="en-IL" dirty="0"/>
          </a:p>
        </p:txBody>
      </p:sp>
      <p:pic>
        <p:nvPicPr>
          <p:cNvPr id="5" name="Content Placeholder 4" descr="A blue and white logo&#10;&#10;Description automatically generated">
            <a:extLst>
              <a:ext uri="{FF2B5EF4-FFF2-40B4-BE49-F238E27FC236}">
                <a16:creationId xmlns:a16="http://schemas.microsoft.com/office/drawing/2014/main" id="{DCC1AFEC-2C11-E972-AF89-90D39486B5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56857" y="5724283"/>
            <a:ext cx="1335143" cy="1335143"/>
          </a:xfrm>
        </p:spPr>
      </p:pic>
      <p:sp>
        <p:nvSpPr>
          <p:cNvPr id="6" name="TextBox 5">
            <a:extLst>
              <a:ext uri="{FF2B5EF4-FFF2-40B4-BE49-F238E27FC236}">
                <a16:creationId xmlns:a16="http://schemas.microsoft.com/office/drawing/2014/main" id="{F8AC0A64-9A37-EA5B-4B88-455E87B03502}"/>
              </a:ext>
            </a:extLst>
          </p:cNvPr>
          <p:cNvSpPr txBox="1"/>
          <p:nvPr/>
        </p:nvSpPr>
        <p:spPr>
          <a:xfrm>
            <a:off x="502633" y="2150736"/>
            <a:ext cx="10089931" cy="646331"/>
          </a:xfrm>
          <a:prstGeom prst="rect">
            <a:avLst/>
          </a:prstGeom>
          <a:noFill/>
        </p:spPr>
        <p:txBody>
          <a:bodyPr wrap="square" rtlCol="0">
            <a:spAutoFit/>
          </a:bodyPr>
          <a:lstStyle/>
          <a:p>
            <a:pPr marL="285750" indent="-285750">
              <a:buFontTx/>
              <a:buChar char="-"/>
            </a:pPr>
            <a:r>
              <a:rPr lang="en-US" dirty="0">
                <a:solidFill>
                  <a:schemeClr val="bg1"/>
                </a:solidFill>
                <a:latin typeface="Sabon Next LT" panose="02000500000000000000" pitchFamily="2" charset="0"/>
                <a:cs typeface="Sabon Next LT" panose="02000500000000000000" pitchFamily="2" charset="0"/>
              </a:rPr>
              <a:t>We use TAG-CSC(Temporal and Geometric COLREG Scenario classification) system, it’s a system to classify COLREG scenarios based on relative bearings of the ships.</a:t>
            </a:r>
          </a:p>
        </p:txBody>
      </p:sp>
      <p:pic>
        <p:nvPicPr>
          <p:cNvPr id="4100" name="Picture 4">
            <a:extLst>
              <a:ext uri="{FF2B5EF4-FFF2-40B4-BE49-F238E27FC236}">
                <a16:creationId xmlns:a16="http://schemas.microsoft.com/office/drawing/2014/main" id="{E85026DB-4747-B63E-E375-D08D02E79D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9738" y="3624054"/>
            <a:ext cx="2575289" cy="314482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53B3B7C4-7535-7950-9D02-6FE8CB0F96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6581" y="4132124"/>
            <a:ext cx="2552723" cy="21286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1AA9D5E-BBD0-C404-F403-D233A5554F5F}"/>
              </a:ext>
            </a:extLst>
          </p:cNvPr>
          <p:cNvPicPr>
            <a:picLocks noChangeAspect="1"/>
          </p:cNvPicPr>
          <p:nvPr/>
        </p:nvPicPr>
        <p:blipFill>
          <a:blip r:embed="rId6"/>
          <a:stretch>
            <a:fillRect/>
          </a:stretch>
        </p:blipFill>
        <p:spPr>
          <a:xfrm>
            <a:off x="10802262" y="2018652"/>
            <a:ext cx="1330048" cy="3343491"/>
          </a:xfrm>
          <a:prstGeom prst="rect">
            <a:avLst/>
          </a:prstGeom>
        </p:spPr>
      </p:pic>
      <p:sp>
        <p:nvSpPr>
          <p:cNvPr id="4" name="Rectangle 3">
            <a:extLst>
              <a:ext uri="{FF2B5EF4-FFF2-40B4-BE49-F238E27FC236}">
                <a16:creationId xmlns:a16="http://schemas.microsoft.com/office/drawing/2014/main" id="{A03E73FB-81EF-9830-3454-E152709A956A}"/>
              </a:ext>
            </a:extLst>
          </p:cNvPr>
          <p:cNvSpPr/>
          <p:nvPr/>
        </p:nvSpPr>
        <p:spPr>
          <a:xfrm>
            <a:off x="10800433" y="2965932"/>
            <a:ext cx="1330048" cy="636497"/>
          </a:xfrm>
          <a:prstGeom prst="rect">
            <a:avLst/>
          </a:prstGeom>
          <a:noFill/>
          <a:ln w="28575">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246800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59000">
              <a:schemeClr val="bg2">
                <a:lumMod val="40000"/>
                <a:lumOff val="60000"/>
              </a:schemeClr>
            </a:gs>
            <a:gs pos="0">
              <a:schemeClr val="accent1">
                <a:lumMod val="5000"/>
                <a:lumOff val="95000"/>
              </a:schemeClr>
            </a:gs>
            <a:gs pos="100000">
              <a:schemeClr val="bg2">
                <a:lumMod val="60000"/>
                <a:lumOff val="40000"/>
              </a:schemeClr>
            </a:gs>
            <a:gs pos="100000">
              <a:schemeClr val="accent1">
                <a:lumMod val="45000"/>
                <a:lumOff val="55000"/>
              </a:schemeClr>
            </a:gs>
            <a:gs pos="100000">
              <a:schemeClr val="bg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2EE72-4212-E676-AB12-A2183A7887B8}"/>
              </a:ext>
            </a:extLst>
          </p:cNvPr>
          <p:cNvSpPr>
            <a:spLocks noGrp="1"/>
          </p:cNvSpPr>
          <p:nvPr>
            <p:ph type="title"/>
          </p:nvPr>
        </p:nvSpPr>
        <p:spPr/>
        <p:txBody>
          <a:bodyPr/>
          <a:lstStyle/>
          <a:p>
            <a:r>
              <a:rPr lang="en-US" dirty="0"/>
              <a:t>ROLES </a:t>
            </a:r>
            <a:endParaRPr lang="en-IL" dirty="0"/>
          </a:p>
        </p:txBody>
      </p:sp>
      <p:pic>
        <p:nvPicPr>
          <p:cNvPr id="5" name="Content Placeholder 4" descr="A blue and white logo&#10;&#10;Description automatically generated">
            <a:extLst>
              <a:ext uri="{FF2B5EF4-FFF2-40B4-BE49-F238E27FC236}">
                <a16:creationId xmlns:a16="http://schemas.microsoft.com/office/drawing/2014/main" id="{DCC1AFEC-2C11-E972-AF89-90D39486B5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56857" y="5724283"/>
            <a:ext cx="1335143" cy="1335143"/>
          </a:xfrm>
        </p:spPr>
      </p:pic>
      <p:sp>
        <p:nvSpPr>
          <p:cNvPr id="6" name="TextBox 5">
            <a:extLst>
              <a:ext uri="{FF2B5EF4-FFF2-40B4-BE49-F238E27FC236}">
                <a16:creationId xmlns:a16="http://schemas.microsoft.com/office/drawing/2014/main" id="{F8AC0A64-9A37-EA5B-4B88-455E87B03502}"/>
              </a:ext>
            </a:extLst>
          </p:cNvPr>
          <p:cNvSpPr txBox="1"/>
          <p:nvPr/>
        </p:nvSpPr>
        <p:spPr>
          <a:xfrm>
            <a:off x="606543" y="2060983"/>
            <a:ext cx="10089931" cy="1754326"/>
          </a:xfrm>
          <a:prstGeom prst="rect">
            <a:avLst/>
          </a:prstGeom>
          <a:noFill/>
        </p:spPr>
        <p:txBody>
          <a:bodyPr wrap="square" rtlCol="0">
            <a:spAutoFit/>
          </a:bodyPr>
          <a:lstStyle/>
          <a:p>
            <a:pPr marL="285750" indent="-285750">
              <a:buFontTx/>
              <a:buChar char="-"/>
            </a:pPr>
            <a:r>
              <a:rPr lang="en-US" dirty="0">
                <a:solidFill>
                  <a:schemeClr val="bg1"/>
                </a:solidFill>
                <a:latin typeface="Sabon Next LT" panose="02000500000000000000" pitchFamily="2" charset="0"/>
                <a:cs typeface="Sabon Next LT" panose="02000500000000000000" pitchFamily="2" charset="0"/>
              </a:rPr>
              <a:t>After classifying the collision, we will apply roles for each vessel based on TAG-CSC system we expanded on earlier.</a:t>
            </a:r>
          </a:p>
          <a:p>
            <a:endParaRPr lang="en-US" dirty="0">
              <a:solidFill>
                <a:schemeClr val="bg1"/>
              </a:solidFill>
              <a:latin typeface="Calibri" panose="020F0502020204030204" pitchFamily="34" charset="0"/>
              <a:cs typeface="Calibri" panose="020F0502020204030204" pitchFamily="34" charset="0"/>
            </a:endParaRPr>
          </a:p>
          <a:p>
            <a:endParaRPr lang="en-US" dirty="0">
              <a:solidFill>
                <a:schemeClr val="bg1"/>
              </a:solidFill>
              <a:latin typeface="Calibri" panose="020F0502020204030204" pitchFamily="34" charset="0"/>
              <a:cs typeface="Calibri" panose="020F0502020204030204" pitchFamily="34" charset="0"/>
            </a:endParaRPr>
          </a:p>
          <a:p>
            <a:pPr marL="285750" indent="-285750">
              <a:buFontTx/>
              <a:buChar char="-"/>
            </a:pPr>
            <a:endParaRPr lang="en-US" dirty="0">
              <a:solidFill>
                <a:schemeClr val="bg1"/>
              </a:solidFill>
              <a:latin typeface="Calibri" panose="020F0502020204030204" pitchFamily="34" charset="0"/>
              <a:cs typeface="Calibri" panose="020F0502020204030204" pitchFamily="34" charset="0"/>
            </a:endParaRPr>
          </a:p>
          <a:p>
            <a:pPr marL="285750" indent="-285750">
              <a:buFontTx/>
              <a:buChar char="-"/>
            </a:pPr>
            <a:endParaRPr lang="en-IL" dirty="0">
              <a:solidFill>
                <a:schemeClr val="bg1"/>
              </a:solidFill>
              <a:latin typeface="Calibri" panose="020F0502020204030204" pitchFamily="34" charset="0"/>
              <a:cs typeface="Calibri" panose="020F0502020204030204" pitchFamily="34" charset="0"/>
            </a:endParaRPr>
          </a:p>
        </p:txBody>
      </p:sp>
      <p:pic>
        <p:nvPicPr>
          <p:cNvPr id="5122" name="Picture 2">
            <a:extLst>
              <a:ext uri="{FF2B5EF4-FFF2-40B4-BE49-F238E27FC236}">
                <a16:creationId xmlns:a16="http://schemas.microsoft.com/office/drawing/2014/main" id="{59FCEC11-0559-C769-EAAE-CC06C247B6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8742" y="3605826"/>
            <a:ext cx="3013363" cy="30133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372E772-5BF6-5CA6-204B-3F6415247AA8}"/>
              </a:ext>
            </a:extLst>
          </p:cNvPr>
          <p:cNvPicPr>
            <a:picLocks noChangeAspect="1"/>
          </p:cNvPicPr>
          <p:nvPr/>
        </p:nvPicPr>
        <p:blipFill>
          <a:blip r:embed="rId5"/>
          <a:stretch>
            <a:fillRect/>
          </a:stretch>
        </p:blipFill>
        <p:spPr>
          <a:xfrm>
            <a:off x="10800433" y="2022808"/>
            <a:ext cx="1330048" cy="3343491"/>
          </a:xfrm>
          <a:prstGeom prst="rect">
            <a:avLst/>
          </a:prstGeom>
        </p:spPr>
      </p:pic>
      <p:sp>
        <p:nvSpPr>
          <p:cNvPr id="8" name="Rectangle 7">
            <a:extLst>
              <a:ext uri="{FF2B5EF4-FFF2-40B4-BE49-F238E27FC236}">
                <a16:creationId xmlns:a16="http://schemas.microsoft.com/office/drawing/2014/main" id="{546096C0-22DC-778C-3433-ECAB8D42AFFA}"/>
              </a:ext>
            </a:extLst>
          </p:cNvPr>
          <p:cNvSpPr/>
          <p:nvPr/>
        </p:nvSpPr>
        <p:spPr>
          <a:xfrm>
            <a:off x="10800433" y="3859550"/>
            <a:ext cx="1330048" cy="636497"/>
          </a:xfrm>
          <a:prstGeom prst="rect">
            <a:avLst/>
          </a:prstGeom>
          <a:noFill/>
          <a:ln w="28575">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3" name="Picture 2">
            <a:extLst>
              <a:ext uri="{FF2B5EF4-FFF2-40B4-BE49-F238E27FC236}">
                <a16:creationId xmlns:a16="http://schemas.microsoft.com/office/drawing/2014/main" id="{352B03FA-1B19-6A0B-5A49-D2F7D486DB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568" y="3612332"/>
            <a:ext cx="5489125" cy="3026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402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59000">
              <a:schemeClr val="bg2">
                <a:lumMod val="40000"/>
                <a:lumOff val="60000"/>
              </a:schemeClr>
            </a:gs>
            <a:gs pos="0">
              <a:schemeClr val="accent1">
                <a:lumMod val="5000"/>
                <a:lumOff val="95000"/>
              </a:schemeClr>
            </a:gs>
            <a:gs pos="100000">
              <a:schemeClr val="bg2">
                <a:lumMod val="60000"/>
                <a:lumOff val="40000"/>
              </a:schemeClr>
            </a:gs>
            <a:gs pos="100000">
              <a:schemeClr val="accent1">
                <a:lumMod val="45000"/>
                <a:lumOff val="55000"/>
              </a:schemeClr>
            </a:gs>
            <a:gs pos="100000">
              <a:schemeClr val="bg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2EE72-4212-E676-AB12-A2183A7887B8}"/>
              </a:ext>
            </a:extLst>
          </p:cNvPr>
          <p:cNvSpPr>
            <a:spLocks noGrp="1"/>
          </p:cNvSpPr>
          <p:nvPr>
            <p:ph type="title"/>
          </p:nvPr>
        </p:nvSpPr>
        <p:spPr/>
        <p:txBody>
          <a:bodyPr/>
          <a:lstStyle/>
          <a:p>
            <a:r>
              <a:rPr lang="en-US" dirty="0"/>
              <a:t>ALGORITHM</a:t>
            </a:r>
            <a:endParaRPr lang="en-IL" dirty="0"/>
          </a:p>
        </p:txBody>
      </p:sp>
      <p:pic>
        <p:nvPicPr>
          <p:cNvPr id="5" name="Content Placeholder 4" descr="A blue and white logo&#10;&#10;Description automatically generated">
            <a:extLst>
              <a:ext uri="{FF2B5EF4-FFF2-40B4-BE49-F238E27FC236}">
                <a16:creationId xmlns:a16="http://schemas.microsoft.com/office/drawing/2014/main" id="{DCC1AFEC-2C11-E972-AF89-90D39486B5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56857" y="5724283"/>
            <a:ext cx="1335143" cy="1335143"/>
          </a:xfrm>
        </p:spPr>
      </p:pic>
      <p:sp>
        <p:nvSpPr>
          <p:cNvPr id="6" name="TextBox 5">
            <a:extLst>
              <a:ext uri="{FF2B5EF4-FFF2-40B4-BE49-F238E27FC236}">
                <a16:creationId xmlns:a16="http://schemas.microsoft.com/office/drawing/2014/main" id="{F8AC0A64-9A37-EA5B-4B88-455E87B03502}"/>
              </a:ext>
            </a:extLst>
          </p:cNvPr>
          <p:cNvSpPr txBox="1"/>
          <p:nvPr/>
        </p:nvSpPr>
        <p:spPr>
          <a:xfrm>
            <a:off x="307284" y="2004283"/>
            <a:ext cx="10089931" cy="646331"/>
          </a:xfrm>
          <a:prstGeom prst="rect">
            <a:avLst/>
          </a:prstGeom>
          <a:noFill/>
        </p:spPr>
        <p:txBody>
          <a:bodyPr wrap="square" rtlCol="0">
            <a:spAutoFit/>
          </a:bodyPr>
          <a:lstStyle/>
          <a:p>
            <a:pPr marL="285750" indent="-285750">
              <a:buFontTx/>
              <a:buChar char="-"/>
            </a:pPr>
            <a:r>
              <a:rPr lang="en-US" dirty="0">
                <a:solidFill>
                  <a:schemeClr val="bg1"/>
                </a:solidFill>
                <a:latin typeface="Sabon Next LT" panose="02000500000000000000" pitchFamily="2" charset="0"/>
                <a:cs typeface="Sabon Next LT" panose="02000500000000000000" pitchFamily="2" charset="0"/>
              </a:rPr>
              <a:t>After detecting collision, classifying scenario and applying roles, the algorithm should kick in and handle the collision avoidance.</a:t>
            </a:r>
            <a:endParaRPr lang="en-IL" dirty="0">
              <a:solidFill>
                <a:schemeClr val="bg1"/>
              </a:solidFill>
              <a:latin typeface="Sabon Next LT" panose="02000500000000000000" pitchFamily="2" charset="0"/>
              <a:cs typeface="Sabon Next LT" panose="02000500000000000000" pitchFamily="2" charset="0"/>
            </a:endParaRPr>
          </a:p>
        </p:txBody>
      </p:sp>
      <p:pic>
        <p:nvPicPr>
          <p:cNvPr id="3" name="Picture 2">
            <a:extLst>
              <a:ext uri="{FF2B5EF4-FFF2-40B4-BE49-F238E27FC236}">
                <a16:creationId xmlns:a16="http://schemas.microsoft.com/office/drawing/2014/main" id="{CB76046B-0ED6-CD05-CE84-246E75ECB055}"/>
              </a:ext>
            </a:extLst>
          </p:cNvPr>
          <p:cNvPicPr>
            <a:picLocks noChangeAspect="1"/>
          </p:cNvPicPr>
          <p:nvPr/>
        </p:nvPicPr>
        <p:blipFill>
          <a:blip r:embed="rId4"/>
          <a:stretch>
            <a:fillRect/>
          </a:stretch>
        </p:blipFill>
        <p:spPr>
          <a:xfrm>
            <a:off x="10856857" y="2430132"/>
            <a:ext cx="1330048" cy="3343491"/>
          </a:xfrm>
          <a:prstGeom prst="rect">
            <a:avLst/>
          </a:prstGeom>
        </p:spPr>
      </p:pic>
      <p:sp>
        <p:nvSpPr>
          <p:cNvPr id="4" name="Rectangle 3">
            <a:extLst>
              <a:ext uri="{FF2B5EF4-FFF2-40B4-BE49-F238E27FC236}">
                <a16:creationId xmlns:a16="http://schemas.microsoft.com/office/drawing/2014/main" id="{1E3AAF11-514A-EB21-8E24-FD60437B9553}"/>
              </a:ext>
            </a:extLst>
          </p:cNvPr>
          <p:cNvSpPr/>
          <p:nvPr/>
        </p:nvSpPr>
        <p:spPr>
          <a:xfrm>
            <a:off x="10856857" y="5137126"/>
            <a:ext cx="1330048" cy="636497"/>
          </a:xfrm>
          <a:prstGeom prst="rect">
            <a:avLst/>
          </a:prstGeom>
          <a:noFill/>
          <a:ln w="28575">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7170" name="Picture 2">
            <a:extLst>
              <a:ext uri="{FF2B5EF4-FFF2-40B4-BE49-F238E27FC236}">
                <a16:creationId xmlns:a16="http://schemas.microsoft.com/office/drawing/2014/main" id="{D2B0E46C-C293-49F2-5B00-660DBB46C0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7367" y="2740271"/>
            <a:ext cx="3833553" cy="3833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242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59000">
              <a:schemeClr val="bg2">
                <a:lumMod val="40000"/>
                <a:lumOff val="60000"/>
              </a:schemeClr>
            </a:gs>
            <a:gs pos="0">
              <a:schemeClr val="accent1">
                <a:lumMod val="5000"/>
                <a:lumOff val="95000"/>
              </a:schemeClr>
            </a:gs>
            <a:gs pos="100000">
              <a:schemeClr val="bg2">
                <a:lumMod val="60000"/>
                <a:lumOff val="40000"/>
              </a:schemeClr>
            </a:gs>
            <a:gs pos="100000">
              <a:schemeClr val="accent1">
                <a:lumMod val="45000"/>
                <a:lumOff val="55000"/>
              </a:schemeClr>
            </a:gs>
            <a:gs pos="100000">
              <a:schemeClr val="bg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2EE72-4212-E676-AB12-A2183A7887B8}"/>
              </a:ext>
            </a:extLst>
          </p:cNvPr>
          <p:cNvSpPr>
            <a:spLocks noGrp="1"/>
          </p:cNvSpPr>
          <p:nvPr>
            <p:ph type="title"/>
          </p:nvPr>
        </p:nvSpPr>
        <p:spPr/>
        <p:txBody>
          <a:bodyPr/>
          <a:lstStyle/>
          <a:p>
            <a:r>
              <a:rPr lang="en-US" dirty="0"/>
              <a:t>Tree search</a:t>
            </a:r>
            <a:endParaRPr lang="en-IL" dirty="0"/>
          </a:p>
        </p:txBody>
      </p:sp>
      <p:pic>
        <p:nvPicPr>
          <p:cNvPr id="5" name="Content Placeholder 4" descr="A blue and white logo&#10;&#10;Description automatically generated">
            <a:extLst>
              <a:ext uri="{FF2B5EF4-FFF2-40B4-BE49-F238E27FC236}">
                <a16:creationId xmlns:a16="http://schemas.microsoft.com/office/drawing/2014/main" id="{DCC1AFEC-2C11-E972-AF89-90D39486B5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56857" y="5724283"/>
            <a:ext cx="1335143" cy="1335143"/>
          </a:xfrm>
        </p:spPr>
      </p:pic>
      <p:sp>
        <p:nvSpPr>
          <p:cNvPr id="6" name="TextBox 5">
            <a:extLst>
              <a:ext uri="{FF2B5EF4-FFF2-40B4-BE49-F238E27FC236}">
                <a16:creationId xmlns:a16="http://schemas.microsoft.com/office/drawing/2014/main" id="{F8AC0A64-9A37-EA5B-4B88-455E87B03502}"/>
              </a:ext>
            </a:extLst>
          </p:cNvPr>
          <p:cNvSpPr txBox="1"/>
          <p:nvPr/>
        </p:nvSpPr>
        <p:spPr>
          <a:xfrm>
            <a:off x="307284" y="2004283"/>
            <a:ext cx="10089931" cy="923330"/>
          </a:xfrm>
          <a:prstGeom prst="rect">
            <a:avLst/>
          </a:prstGeom>
          <a:noFill/>
        </p:spPr>
        <p:txBody>
          <a:bodyPr wrap="square" rtlCol="0">
            <a:spAutoFit/>
          </a:bodyPr>
          <a:lstStyle/>
          <a:p>
            <a:pPr marL="285750" indent="-285750">
              <a:buFontTx/>
              <a:buChar char="-"/>
            </a:pPr>
            <a:r>
              <a:rPr lang="en-US" dirty="0">
                <a:solidFill>
                  <a:schemeClr val="bg1"/>
                </a:solidFill>
                <a:latin typeface="Sabon Next LT" panose="02000500000000000000" pitchFamily="2" charset="0"/>
                <a:cs typeface="Sabon Next LT" panose="02000500000000000000" pitchFamily="2" charset="0"/>
              </a:rPr>
              <a:t>Tree search is an algorithmic method used to explore possible states or decisions systematically.</a:t>
            </a:r>
          </a:p>
          <a:p>
            <a:pPr marL="285750" indent="-285750">
              <a:buFontTx/>
              <a:buChar char="-"/>
            </a:pPr>
            <a:endParaRPr lang="en-US" dirty="0">
              <a:solidFill>
                <a:schemeClr val="bg1"/>
              </a:solidFill>
              <a:latin typeface="Sabon Next LT" panose="02000500000000000000" pitchFamily="2" charset="0"/>
              <a:cs typeface="Sabon Next LT" panose="02000500000000000000" pitchFamily="2" charset="0"/>
            </a:endParaRPr>
          </a:p>
          <a:p>
            <a:pPr marL="285750" indent="-285750">
              <a:buFontTx/>
              <a:buChar char="-"/>
            </a:pPr>
            <a:r>
              <a:rPr lang="en-US" dirty="0">
                <a:solidFill>
                  <a:schemeClr val="bg1"/>
                </a:solidFill>
                <a:latin typeface="Sabon Next LT" panose="02000500000000000000" pitchFamily="2" charset="0"/>
                <a:cs typeface="Sabon Next LT" panose="02000500000000000000" pitchFamily="2" charset="0"/>
              </a:rPr>
              <a:t>Represents the problem as a tree where nodes signify states and edges denote actions or decisions.</a:t>
            </a:r>
            <a:endParaRPr lang="en-IL" dirty="0">
              <a:solidFill>
                <a:schemeClr val="bg1"/>
              </a:solidFill>
              <a:latin typeface="Sabon Next LT" panose="02000500000000000000" pitchFamily="2" charset="0"/>
              <a:cs typeface="Sabon Next LT" panose="02000500000000000000" pitchFamily="2" charset="0"/>
            </a:endParaRPr>
          </a:p>
        </p:txBody>
      </p:sp>
      <p:pic>
        <p:nvPicPr>
          <p:cNvPr id="6146" name="Picture 2">
            <a:extLst>
              <a:ext uri="{FF2B5EF4-FFF2-40B4-BE49-F238E27FC236}">
                <a16:creationId xmlns:a16="http://schemas.microsoft.com/office/drawing/2014/main" id="{C952F963-4D66-C128-4915-C8AA334216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5409" y="3146366"/>
            <a:ext cx="3819795" cy="35081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B76046B-0ED6-CD05-CE84-246E75ECB055}"/>
              </a:ext>
            </a:extLst>
          </p:cNvPr>
          <p:cNvPicPr>
            <a:picLocks noChangeAspect="1"/>
          </p:cNvPicPr>
          <p:nvPr/>
        </p:nvPicPr>
        <p:blipFill>
          <a:blip r:embed="rId5"/>
          <a:stretch>
            <a:fillRect/>
          </a:stretch>
        </p:blipFill>
        <p:spPr>
          <a:xfrm>
            <a:off x="10856857" y="2430132"/>
            <a:ext cx="1330048" cy="3343491"/>
          </a:xfrm>
          <a:prstGeom prst="rect">
            <a:avLst/>
          </a:prstGeom>
        </p:spPr>
      </p:pic>
      <p:sp>
        <p:nvSpPr>
          <p:cNvPr id="4" name="Rectangle 3">
            <a:extLst>
              <a:ext uri="{FF2B5EF4-FFF2-40B4-BE49-F238E27FC236}">
                <a16:creationId xmlns:a16="http://schemas.microsoft.com/office/drawing/2014/main" id="{1E3AAF11-514A-EB21-8E24-FD60437B9553}"/>
              </a:ext>
            </a:extLst>
          </p:cNvPr>
          <p:cNvSpPr/>
          <p:nvPr/>
        </p:nvSpPr>
        <p:spPr>
          <a:xfrm>
            <a:off x="10856857" y="5137126"/>
            <a:ext cx="1330048" cy="636497"/>
          </a:xfrm>
          <a:prstGeom prst="rect">
            <a:avLst/>
          </a:prstGeom>
          <a:noFill/>
          <a:ln w="28575">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351402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59000">
              <a:schemeClr val="bg2">
                <a:lumMod val="40000"/>
                <a:lumOff val="60000"/>
              </a:schemeClr>
            </a:gs>
            <a:gs pos="0">
              <a:schemeClr val="accent1">
                <a:lumMod val="5000"/>
                <a:lumOff val="95000"/>
              </a:schemeClr>
            </a:gs>
            <a:gs pos="100000">
              <a:schemeClr val="bg2">
                <a:lumMod val="60000"/>
                <a:lumOff val="40000"/>
              </a:schemeClr>
            </a:gs>
            <a:gs pos="100000">
              <a:schemeClr val="accent1">
                <a:lumMod val="45000"/>
                <a:lumOff val="55000"/>
              </a:schemeClr>
            </a:gs>
            <a:gs pos="100000">
              <a:schemeClr val="bg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2EE72-4212-E676-AB12-A2183A7887B8}"/>
              </a:ext>
            </a:extLst>
          </p:cNvPr>
          <p:cNvSpPr>
            <a:spLocks noGrp="1"/>
          </p:cNvSpPr>
          <p:nvPr>
            <p:ph type="title"/>
          </p:nvPr>
        </p:nvSpPr>
        <p:spPr/>
        <p:txBody>
          <a:bodyPr/>
          <a:lstStyle/>
          <a:p>
            <a:r>
              <a:rPr lang="en-US" dirty="0"/>
              <a:t>Multi-vessel SCENARIOs</a:t>
            </a:r>
            <a:endParaRPr lang="en-IL" dirty="0"/>
          </a:p>
        </p:txBody>
      </p:sp>
      <p:pic>
        <p:nvPicPr>
          <p:cNvPr id="5" name="Content Placeholder 4" descr="A blue and white logo&#10;&#10;Description automatically generated">
            <a:extLst>
              <a:ext uri="{FF2B5EF4-FFF2-40B4-BE49-F238E27FC236}">
                <a16:creationId xmlns:a16="http://schemas.microsoft.com/office/drawing/2014/main" id="{DCC1AFEC-2C11-E972-AF89-90D39486B5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56857" y="5724283"/>
            <a:ext cx="1335143" cy="1335143"/>
          </a:xfrm>
        </p:spPr>
      </p:pic>
      <p:sp>
        <p:nvSpPr>
          <p:cNvPr id="6" name="TextBox 5">
            <a:extLst>
              <a:ext uri="{FF2B5EF4-FFF2-40B4-BE49-F238E27FC236}">
                <a16:creationId xmlns:a16="http://schemas.microsoft.com/office/drawing/2014/main" id="{F8AC0A64-9A37-EA5B-4B88-455E87B03502}"/>
              </a:ext>
            </a:extLst>
          </p:cNvPr>
          <p:cNvSpPr txBox="1"/>
          <p:nvPr/>
        </p:nvSpPr>
        <p:spPr>
          <a:xfrm>
            <a:off x="1072055" y="2144110"/>
            <a:ext cx="10089931" cy="646331"/>
          </a:xfrm>
          <a:prstGeom prst="rect">
            <a:avLst/>
          </a:prstGeom>
          <a:noFill/>
        </p:spPr>
        <p:txBody>
          <a:bodyPr wrap="square" rtlCol="0">
            <a:spAutoFit/>
          </a:bodyPr>
          <a:lstStyle/>
          <a:p>
            <a:pPr marL="285750" indent="-285750">
              <a:buFontTx/>
              <a:buChar char="-"/>
            </a:pPr>
            <a:r>
              <a:rPr lang="en-US" dirty="0">
                <a:solidFill>
                  <a:schemeClr val="bg1"/>
                </a:solidFill>
                <a:latin typeface="Sabon Next LT" panose="02000500000000000000" pitchFamily="2" charset="0"/>
                <a:cs typeface="Sabon Next LT" panose="02000500000000000000" pitchFamily="2" charset="0"/>
              </a:rPr>
              <a:t>Multi-vessel scenarios are defined in a general manner in COLREG (Rule 8).</a:t>
            </a:r>
          </a:p>
          <a:p>
            <a:pPr marL="285750" indent="-285750">
              <a:buFontTx/>
              <a:buChar char="-"/>
            </a:pPr>
            <a:r>
              <a:rPr lang="en-US" dirty="0">
                <a:solidFill>
                  <a:schemeClr val="bg1"/>
                </a:solidFill>
                <a:latin typeface="Sabon Next LT" panose="02000500000000000000" pitchFamily="2" charset="0"/>
                <a:cs typeface="Sabon Next LT" panose="02000500000000000000" pitchFamily="2" charset="0"/>
              </a:rPr>
              <a:t>Haven’t reached that yet, that’s an object for the next phase of the project.</a:t>
            </a:r>
          </a:p>
        </p:txBody>
      </p:sp>
      <p:pic>
        <p:nvPicPr>
          <p:cNvPr id="7170" name="Picture 2">
            <a:extLst>
              <a:ext uri="{FF2B5EF4-FFF2-40B4-BE49-F238E27FC236}">
                <a16:creationId xmlns:a16="http://schemas.microsoft.com/office/drawing/2014/main" id="{01527702-922F-2FF7-3CD3-94DF2281BF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5354" y="3778134"/>
            <a:ext cx="6178344" cy="2220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737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59000">
              <a:schemeClr val="bg2">
                <a:lumMod val="40000"/>
                <a:lumOff val="60000"/>
              </a:schemeClr>
            </a:gs>
            <a:gs pos="0">
              <a:schemeClr val="accent1">
                <a:lumMod val="5000"/>
                <a:lumOff val="95000"/>
              </a:schemeClr>
            </a:gs>
            <a:gs pos="100000">
              <a:schemeClr val="bg2">
                <a:lumMod val="60000"/>
                <a:lumOff val="40000"/>
              </a:schemeClr>
            </a:gs>
            <a:gs pos="100000">
              <a:schemeClr val="accent1">
                <a:lumMod val="45000"/>
                <a:lumOff val="55000"/>
              </a:schemeClr>
            </a:gs>
            <a:gs pos="100000">
              <a:schemeClr val="bg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2EE72-4212-E676-AB12-A2183A7887B8}"/>
              </a:ext>
            </a:extLst>
          </p:cNvPr>
          <p:cNvSpPr>
            <a:spLocks noGrp="1"/>
          </p:cNvSpPr>
          <p:nvPr>
            <p:ph type="title"/>
          </p:nvPr>
        </p:nvSpPr>
        <p:spPr/>
        <p:txBody>
          <a:bodyPr/>
          <a:lstStyle/>
          <a:p>
            <a:r>
              <a:rPr lang="en-US" dirty="0"/>
              <a:t>UI</a:t>
            </a:r>
            <a:endParaRPr lang="en-IL" dirty="0"/>
          </a:p>
        </p:txBody>
      </p:sp>
      <p:pic>
        <p:nvPicPr>
          <p:cNvPr id="5" name="Content Placeholder 4" descr="A blue and white logo&#10;&#10;Description automatically generated">
            <a:extLst>
              <a:ext uri="{FF2B5EF4-FFF2-40B4-BE49-F238E27FC236}">
                <a16:creationId xmlns:a16="http://schemas.microsoft.com/office/drawing/2014/main" id="{DCC1AFEC-2C11-E972-AF89-90D39486B5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56857" y="5724283"/>
            <a:ext cx="1335143" cy="1335143"/>
          </a:xfrm>
        </p:spPr>
      </p:pic>
      <p:sp>
        <p:nvSpPr>
          <p:cNvPr id="6" name="TextBox 5">
            <a:extLst>
              <a:ext uri="{FF2B5EF4-FFF2-40B4-BE49-F238E27FC236}">
                <a16:creationId xmlns:a16="http://schemas.microsoft.com/office/drawing/2014/main" id="{F8AC0A64-9A37-EA5B-4B88-455E87B03502}"/>
              </a:ext>
            </a:extLst>
          </p:cNvPr>
          <p:cNvSpPr txBox="1"/>
          <p:nvPr/>
        </p:nvSpPr>
        <p:spPr>
          <a:xfrm>
            <a:off x="1072055" y="2144110"/>
            <a:ext cx="10089931" cy="1200329"/>
          </a:xfrm>
          <a:prstGeom prst="rect">
            <a:avLst/>
          </a:prstGeom>
          <a:noFill/>
        </p:spPr>
        <p:txBody>
          <a:bodyPr wrap="square" rtlCol="0">
            <a:spAutoFit/>
          </a:bodyPr>
          <a:lstStyle/>
          <a:p>
            <a:pPr marL="285750" indent="-285750">
              <a:buFontTx/>
              <a:buChar char="-"/>
            </a:pPr>
            <a:endParaRPr lang="en-US" dirty="0">
              <a:solidFill>
                <a:schemeClr val="bg1"/>
              </a:solidFill>
              <a:latin typeface="Calibri" panose="020F0502020204030204" pitchFamily="34" charset="0"/>
              <a:cs typeface="Calibri" panose="020F0502020204030204" pitchFamily="34" charset="0"/>
            </a:endParaRPr>
          </a:p>
          <a:p>
            <a:endParaRPr lang="en-US" dirty="0">
              <a:solidFill>
                <a:schemeClr val="bg1"/>
              </a:solidFill>
              <a:latin typeface="Calibri" panose="020F0502020204030204" pitchFamily="34" charset="0"/>
              <a:cs typeface="Calibri" panose="020F0502020204030204" pitchFamily="34" charset="0"/>
            </a:endParaRPr>
          </a:p>
          <a:p>
            <a:pPr marL="285750" indent="-285750">
              <a:buFontTx/>
              <a:buChar char="-"/>
            </a:pPr>
            <a:endParaRPr lang="en-US" dirty="0">
              <a:solidFill>
                <a:schemeClr val="bg1"/>
              </a:solidFill>
              <a:latin typeface="Calibri" panose="020F0502020204030204" pitchFamily="34" charset="0"/>
              <a:cs typeface="Calibri" panose="020F0502020204030204" pitchFamily="34" charset="0"/>
            </a:endParaRPr>
          </a:p>
          <a:p>
            <a:pPr marL="285750" indent="-285750">
              <a:buFontTx/>
              <a:buChar char="-"/>
            </a:pPr>
            <a:endParaRPr lang="en-IL" dirty="0">
              <a:solidFill>
                <a:schemeClr val="bg1"/>
              </a:solidFill>
              <a:latin typeface="Calibri" panose="020F0502020204030204" pitchFamily="34" charset="0"/>
              <a:cs typeface="Calibri" panose="020F0502020204030204" pitchFamily="34" charset="0"/>
            </a:endParaRPr>
          </a:p>
        </p:txBody>
      </p:sp>
      <p:pic>
        <p:nvPicPr>
          <p:cNvPr id="8194" name="Picture 2">
            <a:extLst>
              <a:ext uri="{FF2B5EF4-FFF2-40B4-BE49-F238E27FC236}">
                <a16:creationId xmlns:a16="http://schemas.microsoft.com/office/drawing/2014/main" id="{FBF60347-C727-4C04-48E0-DE461BE451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75747"/>
            <a:ext cx="4017693" cy="286389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0B3BA528-AABF-4C53-7E50-3D80BB75C6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4594" y="2581102"/>
            <a:ext cx="4017406" cy="28587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1722D545-BAAF-5DEB-9BE0-C425B11C10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7440" y="2575747"/>
            <a:ext cx="4017406" cy="2856822"/>
          </a:xfrm>
          <a:prstGeom prst="rect">
            <a:avLst/>
          </a:prstGeom>
        </p:spPr>
      </p:pic>
    </p:spTree>
    <p:extLst>
      <p:ext uri="{BB962C8B-B14F-4D97-AF65-F5344CB8AC3E}">
        <p14:creationId xmlns:p14="http://schemas.microsoft.com/office/powerpoint/2010/main" val="499932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59000">
              <a:schemeClr val="bg2">
                <a:lumMod val="40000"/>
                <a:lumOff val="60000"/>
              </a:schemeClr>
            </a:gs>
            <a:gs pos="0">
              <a:schemeClr val="accent1">
                <a:lumMod val="5000"/>
                <a:lumOff val="95000"/>
              </a:schemeClr>
            </a:gs>
            <a:gs pos="100000">
              <a:schemeClr val="bg2">
                <a:lumMod val="60000"/>
                <a:lumOff val="40000"/>
              </a:schemeClr>
            </a:gs>
            <a:gs pos="100000">
              <a:schemeClr val="accent1">
                <a:lumMod val="45000"/>
                <a:lumOff val="55000"/>
              </a:schemeClr>
            </a:gs>
            <a:gs pos="100000">
              <a:schemeClr val="bg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2EE72-4212-E676-AB12-A2183A7887B8}"/>
              </a:ext>
            </a:extLst>
          </p:cNvPr>
          <p:cNvSpPr>
            <a:spLocks noGrp="1"/>
          </p:cNvSpPr>
          <p:nvPr>
            <p:ph type="title"/>
          </p:nvPr>
        </p:nvSpPr>
        <p:spPr/>
        <p:txBody>
          <a:bodyPr/>
          <a:lstStyle/>
          <a:p>
            <a:r>
              <a:rPr lang="en-US" dirty="0"/>
              <a:t>SOFTWARE architecture</a:t>
            </a:r>
            <a:endParaRPr lang="en-IL" dirty="0"/>
          </a:p>
        </p:txBody>
      </p:sp>
      <p:pic>
        <p:nvPicPr>
          <p:cNvPr id="5" name="Content Placeholder 4" descr="A blue and white logo&#10;&#10;Description automatically generated">
            <a:extLst>
              <a:ext uri="{FF2B5EF4-FFF2-40B4-BE49-F238E27FC236}">
                <a16:creationId xmlns:a16="http://schemas.microsoft.com/office/drawing/2014/main" id="{DCC1AFEC-2C11-E972-AF89-90D39486B5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56857" y="5724283"/>
            <a:ext cx="1335143" cy="1335143"/>
          </a:xfrm>
        </p:spPr>
      </p:pic>
      <p:sp>
        <p:nvSpPr>
          <p:cNvPr id="6" name="TextBox 5">
            <a:extLst>
              <a:ext uri="{FF2B5EF4-FFF2-40B4-BE49-F238E27FC236}">
                <a16:creationId xmlns:a16="http://schemas.microsoft.com/office/drawing/2014/main" id="{F8AC0A64-9A37-EA5B-4B88-455E87B03502}"/>
              </a:ext>
            </a:extLst>
          </p:cNvPr>
          <p:cNvSpPr txBox="1"/>
          <p:nvPr/>
        </p:nvSpPr>
        <p:spPr>
          <a:xfrm>
            <a:off x="720197" y="2063993"/>
            <a:ext cx="12042228" cy="2585323"/>
          </a:xfrm>
          <a:prstGeom prst="rect">
            <a:avLst/>
          </a:prstGeom>
          <a:noFill/>
        </p:spPr>
        <p:txBody>
          <a:bodyPr wrap="square" rtlCol="0">
            <a:spAutoFit/>
          </a:bodyPr>
          <a:lstStyle/>
          <a:p>
            <a:r>
              <a:rPr lang="en-US" dirty="0">
                <a:solidFill>
                  <a:schemeClr val="bg1"/>
                </a:solidFill>
                <a:latin typeface="Sabon Next LT" panose="02000500000000000000" pitchFamily="2" charset="0"/>
                <a:cs typeface="Sabon Next LT" panose="02000500000000000000" pitchFamily="2" charset="0"/>
              </a:rPr>
              <a:t>- Modular Design:</a:t>
            </a:r>
          </a:p>
          <a:p>
            <a:pPr lvl="1"/>
            <a:r>
              <a:rPr lang="en-US" dirty="0">
                <a:solidFill>
                  <a:schemeClr val="bg1"/>
                </a:solidFill>
                <a:latin typeface="Sabon Next LT" panose="02000500000000000000" pitchFamily="2" charset="0"/>
                <a:cs typeface="Sabon Next LT" panose="02000500000000000000" pitchFamily="2" charset="0"/>
              </a:rPr>
              <a:t>- Separation of Concerns: Simulation Engine and Collision Avoidance Algorithm are independent modules.</a:t>
            </a:r>
          </a:p>
          <a:p>
            <a:r>
              <a:rPr lang="en-US" dirty="0">
                <a:solidFill>
                  <a:schemeClr val="bg1"/>
                </a:solidFill>
                <a:latin typeface="Sabon Next LT" panose="02000500000000000000" pitchFamily="2" charset="0"/>
                <a:cs typeface="Sabon Next LT" panose="02000500000000000000" pitchFamily="2" charset="0"/>
              </a:rPr>
              <a:t>- Algorithm Integration:</a:t>
            </a:r>
          </a:p>
          <a:p>
            <a:pPr lvl="1"/>
            <a:r>
              <a:rPr lang="en-US" dirty="0">
                <a:solidFill>
                  <a:schemeClr val="bg1"/>
                </a:solidFill>
                <a:latin typeface="Sabon Next LT" panose="02000500000000000000" pitchFamily="2" charset="0"/>
                <a:cs typeface="Sabon Next LT" panose="02000500000000000000" pitchFamily="2" charset="0"/>
              </a:rPr>
              <a:t>- Clear and Simple API</a:t>
            </a:r>
          </a:p>
          <a:p>
            <a:pPr lvl="1"/>
            <a:r>
              <a:rPr lang="en-US" dirty="0">
                <a:solidFill>
                  <a:schemeClr val="bg1"/>
                </a:solidFill>
                <a:latin typeface="Sabon Next LT" panose="02000500000000000000" pitchFamily="2" charset="0"/>
                <a:cs typeface="Sabon Next LT" panose="02000500000000000000" pitchFamily="2" charset="0"/>
              </a:rPr>
              <a:t>- Generic Interface:</a:t>
            </a:r>
          </a:p>
          <a:p>
            <a:pPr marL="1143000" lvl="2" indent="-228600">
              <a:buFont typeface="Arial" panose="020B0604020202020204" pitchFamily="34" charset="0"/>
              <a:buChar char="•"/>
            </a:pPr>
            <a:r>
              <a:rPr lang="en-US" dirty="0">
                <a:solidFill>
                  <a:schemeClr val="bg1"/>
                </a:solidFill>
                <a:latin typeface="Sabon Next LT" panose="02000500000000000000" pitchFamily="2" charset="0"/>
                <a:cs typeface="Sabon Next LT" panose="02000500000000000000" pitchFamily="2" charset="0"/>
              </a:rPr>
              <a:t>API is not tied to a specific algorithm implementation.</a:t>
            </a:r>
          </a:p>
          <a:p>
            <a:pPr marL="1143000" lvl="2" indent="-228600">
              <a:buFont typeface="Arial" panose="020B0604020202020204" pitchFamily="34" charset="0"/>
              <a:buChar char="•"/>
            </a:pPr>
            <a:r>
              <a:rPr lang="en-US" dirty="0">
                <a:solidFill>
                  <a:schemeClr val="bg1"/>
                </a:solidFill>
                <a:latin typeface="Sabon Next LT" panose="02000500000000000000" pitchFamily="2" charset="0"/>
                <a:cs typeface="Sabon Next LT" panose="02000500000000000000" pitchFamily="2" charset="0"/>
              </a:rPr>
              <a:t>Allows for easy substitution or updates to the algorithm.</a:t>
            </a:r>
          </a:p>
          <a:p>
            <a:endParaRPr lang="en-US" dirty="0">
              <a:solidFill>
                <a:schemeClr val="bg1"/>
              </a:solidFill>
              <a:latin typeface="Sabon Next LT" panose="02000500000000000000" pitchFamily="2" charset="0"/>
              <a:cs typeface="Sabon Next LT" panose="02000500000000000000" pitchFamily="2" charset="0"/>
            </a:endParaRPr>
          </a:p>
          <a:p>
            <a:pPr marL="285750" indent="-285750">
              <a:buFontTx/>
              <a:buChar char="-"/>
            </a:pPr>
            <a:endParaRPr lang="en-IL" dirty="0">
              <a:solidFill>
                <a:schemeClr val="bg1"/>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769863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gradFill>
          <a:gsLst>
            <a:gs pos="59000">
              <a:schemeClr val="bg2">
                <a:lumMod val="40000"/>
                <a:lumOff val="60000"/>
              </a:schemeClr>
            </a:gs>
            <a:gs pos="0">
              <a:schemeClr val="accent1">
                <a:lumMod val="5000"/>
                <a:lumOff val="95000"/>
              </a:schemeClr>
            </a:gs>
            <a:gs pos="100000">
              <a:schemeClr val="bg2">
                <a:lumMod val="60000"/>
                <a:lumOff val="40000"/>
              </a:schemeClr>
            </a:gs>
            <a:gs pos="100000">
              <a:schemeClr val="accent1">
                <a:lumMod val="45000"/>
                <a:lumOff val="55000"/>
              </a:schemeClr>
            </a:gs>
            <a:gs pos="100000">
              <a:schemeClr val="bg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2EE72-4212-E676-AB12-A2183A7887B8}"/>
              </a:ext>
            </a:extLst>
          </p:cNvPr>
          <p:cNvSpPr>
            <a:spLocks noGrp="1"/>
          </p:cNvSpPr>
          <p:nvPr>
            <p:ph type="title"/>
          </p:nvPr>
        </p:nvSpPr>
        <p:spPr/>
        <p:txBody>
          <a:bodyPr/>
          <a:lstStyle/>
          <a:p>
            <a:r>
              <a:rPr lang="en-US" dirty="0"/>
              <a:t>CHALLENGES</a:t>
            </a:r>
            <a:endParaRPr lang="en-IL" dirty="0"/>
          </a:p>
        </p:txBody>
      </p:sp>
      <p:pic>
        <p:nvPicPr>
          <p:cNvPr id="5" name="Content Placeholder 4" descr="A blue and white logo&#10;&#10;Description automatically generated">
            <a:extLst>
              <a:ext uri="{FF2B5EF4-FFF2-40B4-BE49-F238E27FC236}">
                <a16:creationId xmlns:a16="http://schemas.microsoft.com/office/drawing/2014/main" id="{DCC1AFEC-2C11-E972-AF89-90D39486B5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56857" y="5724283"/>
            <a:ext cx="1335143" cy="1335143"/>
          </a:xfrm>
        </p:spPr>
      </p:pic>
      <p:sp>
        <p:nvSpPr>
          <p:cNvPr id="6" name="TextBox 5">
            <a:extLst>
              <a:ext uri="{FF2B5EF4-FFF2-40B4-BE49-F238E27FC236}">
                <a16:creationId xmlns:a16="http://schemas.microsoft.com/office/drawing/2014/main" id="{F8AC0A64-9A37-EA5B-4B88-455E87B03502}"/>
              </a:ext>
            </a:extLst>
          </p:cNvPr>
          <p:cNvSpPr txBox="1"/>
          <p:nvPr/>
        </p:nvSpPr>
        <p:spPr>
          <a:xfrm>
            <a:off x="1072055" y="2144110"/>
            <a:ext cx="10089931" cy="3685624"/>
          </a:xfrm>
          <a:prstGeom prst="rect">
            <a:avLst/>
          </a:prstGeom>
          <a:noFill/>
        </p:spPr>
        <p:txBody>
          <a:bodyPr wrap="square" rtlCol="0">
            <a:spAutoFit/>
          </a:bodyPr>
          <a:lstStyle/>
          <a:p>
            <a:pPr rtl="0" fontAlgn="base">
              <a:spcBef>
                <a:spcPts val="1200"/>
              </a:spcBef>
              <a:spcAft>
                <a:spcPts val="1200"/>
              </a:spcAft>
              <a:buFont typeface="+mj-lt"/>
              <a:buAutoNum type="arabicPeriod"/>
            </a:pPr>
            <a:r>
              <a:rPr lang="en-US" sz="1800" b="0" i="0" u="none" strike="noStrike" dirty="0">
                <a:solidFill>
                  <a:srgbClr val="374151"/>
                </a:solidFill>
                <a:effectLst/>
                <a:latin typeface="Calibri" panose="020F0502020204030204" pitchFamily="34" charset="0"/>
                <a:cs typeface="Calibri" panose="020F0502020204030204" pitchFamily="34" charset="0"/>
              </a:rPr>
              <a:t>Algorithm Scalability - </a:t>
            </a:r>
            <a:r>
              <a:rPr lang="en-US" sz="1800" b="0" i="0" u="none" strike="noStrike" dirty="0">
                <a:solidFill>
                  <a:srgbClr val="000000"/>
                </a:solidFill>
                <a:effectLst/>
                <a:latin typeface="Calibri" panose="020F0502020204030204" pitchFamily="34" charset="0"/>
                <a:cs typeface="Calibri" panose="020F0502020204030204" pitchFamily="34" charset="0"/>
              </a:rPr>
              <a:t>As the number of vessels in the simulation increases, the computational complexity of predicting potential collisions and determining avoidance maneuvers grows significantly. The algorithm must be capable of processing information from multiple vessels and making real-time decisions without compromising performance. Ensuring scalability and computational efficiency is essential to handle complex scenarios involving many vessels simultaneously.</a:t>
            </a:r>
          </a:p>
          <a:p>
            <a:pPr rtl="0" fontAlgn="base">
              <a:spcBef>
                <a:spcPts val="2100"/>
              </a:spcBef>
              <a:spcAft>
                <a:spcPts val="0"/>
              </a:spcAft>
              <a:buFont typeface="+mj-lt"/>
              <a:buAutoNum type="arabicPeriod"/>
            </a:pPr>
            <a:r>
              <a:rPr lang="en-US" sz="1800" b="0" i="0" u="none" strike="noStrike" dirty="0">
                <a:solidFill>
                  <a:srgbClr val="000000"/>
                </a:solidFill>
                <a:effectLst/>
                <a:latin typeface="Calibri" panose="020F0502020204030204" pitchFamily="34" charset="0"/>
                <a:cs typeface="Calibri" panose="020F0502020204030204" pitchFamily="34" charset="0"/>
              </a:rPr>
              <a:t>Verifying the algorithm - Verifying and validating the collision avoidance algorithm presents a significant challenge because it depends on the development of the simulator, which will happen in the second phase of the Capstone project.</a:t>
            </a:r>
            <a:endParaRPr lang="en-US" sz="1800" b="0" i="0" u="none" strike="noStrike" dirty="0">
              <a:solidFill>
                <a:srgbClr val="374151"/>
              </a:solidFill>
              <a:effectLst/>
              <a:latin typeface="Calibri" panose="020F0502020204030204" pitchFamily="34" charset="0"/>
              <a:cs typeface="Calibri" panose="020F0502020204030204" pitchFamily="34" charset="0"/>
            </a:endParaRPr>
          </a:p>
          <a:p>
            <a:endParaRPr lang="en-US" dirty="0">
              <a:solidFill>
                <a:schemeClr val="bg1"/>
              </a:solidFill>
              <a:latin typeface="Calibri" panose="020F0502020204030204" pitchFamily="34" charset="0"/>
              <a:cs typeface="Calibri" panose="020F0502020204030204" pitchFamily="34" charset="0"/>
            </a:endParaRPr>
          </a:p>
          <a:p>
            <a:pPr marL="285750" indent="-285750">
              <a:buFontTx/>
              <a:buChar char="-"/>
            </a:pPr>
            <a:endParaRPr lang="en-US" dirty="0">
              <a:solidFill>
                <a:schemeClr val="bg1"/>
              </a:solidFill>
              <a:latin typeface="Calibri" panose="020F0502020204030204" pitchFamily="34" charset="0"/>
              <a:cs typeface="Calibri" panose="020F0502020204030204" pitchFamily="34" charset="0"/>
            </a:endParaRPr>
          </a:p>
          <a:p>
            <a:pPr marL="285750" indent="-285750">
              <a:buFontTx/>
              <a:buChar char="-"/>
            </a:pPr>
            <a:endParaRPr lang="en-IL"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52097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59000">
              <a:schemeClr val="bg2">
                <a:lumMod val="40000"/>
                <a:lumOff val="60000"/>
              </a:schemeClr>
            </a:gs>
            <a:gs pos="0">
              <a:schemeClr val="accent1">
                <a:lumMod val="5000"/>
                <a:lumOff val="95000"/>
              </a:schemeClr>
            </a:gs>
            <a:gs pos="100000">
              <a:schemeClr val="bg2">
                <a:lumMod val="60000"/>
                <a:lumOff val="40000"/>
              </a:schemeClr>
            </a:gs>
            <a:gs pos="100000">
              <a:schemeClr val="accent1">
                <a:lumMod val="45000"/>
                <a:lumOff val="55000"/>
              </a:schemeClr>
            </a:gs>
            <a:gs pos="100000">
              <a:schemeClr val="bg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2EE72-4212-E676-AB12-A2183A7887B8}"/>
              </a:ext>
            </a:extLst>
          </p:cNvPr>
          <p:cNvSpPr>
            <a:spLocks noGrp="1"/>
          </p:cNvSpPr>
          <p:nvPr>
            <p:ph type="title"/>
          </p:nvPr>
        </p:nvSpPr>
        <p:spPr/>
        <p:txBody>
          <a:bodyPr/>
          <a:lstStyle/>
          <a:p>
            <a:r>
              <a:rPr lang="en-US" dirty="0"/>
              <a:t>Tools </a:t>
            </a:r>
            <a:endParaRPr lang="en-IL" dirty="0"/>
          </a:p>
        </p:txBody>
      </p:sp>
      <p:pic>
        <p:nvPicPr>
          <p:cNvPr id="5" name="Content Placeholder 4" descr="A blue and white logo&#10;&#10;Description automatically generated">
            <a:extLst>
              <a:ext uri="{FF2B5EF4-FFF2-40B4-BE49-F238E27FC236}">
                <a16:creationId xmlns:a16="http://schemas.microsoft.com/office/drawing/2014/main" id="{DCC1AFEC-2C11-E972-AF89-90D39486B5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56857" y="5724283"/>
            <a:ext cx="1335143" cy="1335143"/>
          </a:xfrm>
        </p:spPr>
      </p:pic>
      <p:sp>
        <p:nvSpPr>
          <p:cNvPr id="6" name="TextBox 5">
            <a:extLst>
              <a:ext uri="{FF2B5EF4-FFF2-40B4-BE49-F238E27FC236}">
                <a16:creationId xmlns:a16="http://schemas.microsoft.com/office/drawing/2014/main" id="{F8AC0A64-9A37-EA5B-4B88-455E87B03502}"/>
              </a:ext>
            </a:extLst>
          </p:cNvPr>
          <p:cNvSpPr txBox="1"/>
          <p:nvPr/>
        </p:nvSpPr>
        <p:spPr>
          <a:xfrm>
            <a:off x="1072055" y="2144110"/>
            <a:ext cx="10089931" cy="2031325"/>
          </a:xfrm>
          <a:prstGeom prst="rect">
            <a:avLst/>
          </a:prstGeom>
          <a:noFill/>
        </p:spPr>
        <p:txBody>
          <a:bodyPr wrap="square" rtlCol="0">
            <a:spAutoFit/>
          </a:bodyPr>
          <a:lstStyle/>
          <a:p>
            <a:r>
              <a:rPr lang="en-US" dirty="0">
                <a:solidFill>
                  <a:schemeClr val="bg1"/>
                </a:solidFill>
                <a:latin typeface="Sabon Next LT" panose="02000500000000000000" pitchFamily="2" charset="0"/>
                <a:cs typeface="Sabon Next LT" panose="02000500000000000000" pitchFamily="2" charset="0"/>
              </a:rPr>
              <a:t>In order to develop the simulator, we will use some well known technologies:</a:t>
            </a:r>
          </a:p>
          <a:p>
            <a:pPr marL="285750" indent="-285750">
              <a:buFontTx/>
              <a:buChar char="-"/>
            </a:pPr>
            <a:r>
              <a:rPr lang="en-US" dirty="0">
                <a:solidFill>
                  <a:schemeClr val="bg1"/>
                </a:solidFill>
                <a:latin typeface="Sabon Next LT" panose="02000500000000000000" pitchFamily="2" charset="0"/>
                <a:cs typeface="Sabon Next LT" panose="02000500000000000000" pitchFamily="2" charset="0"/>
              </a:rPr>
              <a:t>Python with </a:t>
            </a:r>
            <a:r>
              <a:rPr lang="en-US" dirty="0" err="1">
                <a:solidFill>
                  <a:schemeClr val="bg1"/>
                </a:solidFill>
                <a:latin typeface="Sabon Next LT" panose="02000500000000000000" pitchFamily="2" charset="0"/>
                <a:cs typeface="Sabon Next LT" panose="02000500000000000000" pitchFamily="2" charset="0"/>
              </a:rPr>
              <a:t>PyGame</a:t>
            </a:r>
            <a:endParaRPr lang="en-US" dirty="0">
              <a:solidFill>
                <a:schemeClr val="bg1"/>
              </a:solidFill>
              <a:latin typeface="Sabon Next LT" panose="02000500000000000000" pitchFamily="2" charset="0"/>
              <a:cs typeface="Sabon Next LT" panose="02000500000000000000" pitchFamily="2" charset="0"/>
            </a:endParaRPr>
          </a:p>
          <a:p>
            <a:pPr marL="285750" indent="-285750">
              <a:buFontTx/>
              <a:buChar char="-"/>
            </a:pPr>
            <a:r>
              <a:rPr lang="en-US" dirty="0">
                <a:solidFill>
                  <a:schemeClr val="bg1"/>
                </a:solidFill>
                <a:latin typeface="Sabon Next LT" panose="02000500000000000000" pitchFamily="2" charset="0"/>
                <a:cs typeface="Sabon Next LT" panose="02000500000000000000" pitchFamily="2" charset="0"/>
              </a:rPr>
              <a:t>NumPy, Matplotlib and </a:t>
            </a:r>
            <a:r>
              <a:rPr lang="en-US" dirty="0" err="1">
                <a:solidFill>
                  <a:schemeClr val="bg1"/>
                </a:solidFill>
                <a:latin typeface="Sabon Next LT" panose="02000500000000000000" pitchFamily="2" charset="0"/>
                <a:cs typeface="Sabon Next LT" panose="02000500000000000000" pitchFamily="2" charset="0"/>
              </a:rPr>
              <a:t>Networkx</a:t>
            </a:r>
            <a:endParaRPr lang="en-US" dirty="0">
              <a:solidFill>
                <a:schemeClr val="bg1"/>
              </a:solidFill>
              <a:latin typeface="Sabon Next LT" panose="02000500000000000000" pitchFamily="2" charset="0"/>
              <a:cs typeface="Sabon Next LT" panose="02000500000000000000" pitchFamily="2" charset="0"/>
            </a:endParaRPr>
          </a:p>
          <a:p>
            <a:pPr marL="285750" indent="-285750">
              <a:buFontTx/>
              <a:buChar char="-"/>
            </a:pPr>
            <a:r>
              <a:rPr lang="en-US" dirty="0">
                <a:solidFill>
                  <a:schemeClr val="bg1"/>
                </a:solidFill>
                <a:latin typeface="Sabon Next LT" panose="02000500000000000000" pitchFamily="2" charset="0"/>
                <a:cs typeface="Sabon Next LT" panose="02000500000000000000" pitchFamily="2" charset="0"/>
              </a:rPr>
              <a:t>Git for version control</a:t>
            </a:r>
          </a:p>
          <a:p>
            <a:pPr marL="285750" indent="-285750">
              <a:buFontTx/>
              <a:buChar char="-"/>
            </a:pPr>
            <a:r>
              <a:rPr lang="en-US" dirty="0" err="1">
                <a:solidFill>
                  <a:schemeClr val="bg1"/>
                </a:solidFill>
                <a:latin typeface="Sabon Next LT" panose="02000500000000000000" pitchFamily="2" charset="0"/>
                <a:cs typeface="Sabon Next LT" panose="02000500000000000000" pitchFamily="2" charset="0"/>
              </a:rPr>
              <a:t>PyTest</a:t>
            </a:r>
            <a:r>
              <a:rPr lang="en-US" dirty="0">
                <a:solidFill>
                  <a:schemeClr val="bg1"/>
                </a:solidFill>
                <a:latin typeface="Sabon Next LT" panose="02000500000000000000" pitchFamily="2" charset="0"/>
                <a:cs typeface="Sabon Next LT" panose="02000500000000000000" pitchFamily="2" charset="0"/>
              </a:rPr>
              <a:t> for testing</a:t>
            </a:r>
          </a:p>
          <a:p>
            <a:pPr marL="285750" indent="-285750">
              <a:buFontTx/>
              <a:buChar char="-"/>
            </a:pPr>
            <a:endParaRPr lang="en-US" dirty="0">
              <a:solidFill>
                <a:schemeClr val="bg1"/>
              </a:solidFill>
              <a:latin typeface="Sabon Next LT" panose="02000500000000000000" pitchFamily="2" charset="0"/>
              <a:cs typeface="Sabon Next LT" panose="02000500000000000000" pitchFamily="2" charset="0"/>
            </a:endParaRPr>
          </a:p>
          <a:p>
            <a:pPr marL="285750" indent="-285750">
              <a:buFontTx/>
              <a:buChar char="-"/>
            </a:pPr>
            <a:endParaRPr lang="en-IL" dirty="0">
              <a:solidFill>
                <a:schemeClr val="bg1"/>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3343072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59000">
              <a:schemeClr val="bg2">
                <a:lumMod val="40000"/>
                <a:lumOff val="60000"/>
              </a:schemeClr>
            </a:gs>
            <a:gs pos="0">
              <a:schemeClr val="accent1">
                <a:lumMod val="5000"/>
                <a:lumOff val="95000"/>
              </a:schemeClr>
            </a:gs>
            <a:gs pos="100000">
              <a:schemeClr val="bg2">
                <a:lumMod val="60000"/>
                <a:lumOff val="40000"/>
              </a:schemeClr>
            </a:gs>
            <a:gs pos="100000">
              <a:schemeClr val="accent1">
                <a:lumMod val="45000"/>
                <a:lumOff val="55000"/>
              </a:schemeClr>
            </a:gs>
            <a:gs pos="100000">
              <a:schemeClr val="bg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2EE72-4212-E676-AB12-A2183A7887B8}"/>
              </a:ext>
            </a:extLst>
          </p:cNvPr>
          <p:cNvSpPr>
            <a:spLocks noGrp="1"/>
          </p:cNvSpPr>
          <p:nvPr>
            <p:ph type="title"/>
          </p:nvPr>
        </p:nvSpPr>
        <p:spPr/>
        <p:txBody>
          <a:bodyPr/>
          <a:lstStyle/>
          <a:p>
            <a:r>
              <a:rPr lang="en-US" dirty="0"/>
              <a:t>INTRODUCTION </a:t>
            </a:r>
            <a:endParaRPr lang="en-IL" dirty="0"/>
          </a:p>
        </p:txBody>
      </p:sp>
      <p:pic>
        <p:nvPicPr>
          <p:cNvPr id="5" name="Content Placeholder 4" descr="A blue and white logo&#10;&#10;Description automatically generated">
            <a:extLst>
              <a:ext uri="{FF2B5EF4-FFF2-40B4-BE49-F238E27FC236}">
                <a16:creationId xmlns:a16="http://schemas.microsoft.com/office/drawing/2014/main" id="{DCC1AFEC-2C11-E972-AF89-90D39486B5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56857" y="5724283"/>
            <a:ext cx="1335143" cy="1335143"/>
          </a:xfrm>
        </p:spPr>
      </p:pic>
      <p:sp>
        <p:nvSpPr>
          <p:cNvPr id="6" name="TextBox 5">
            <a:extLst>
              <a:ext uri="{FF2B5EF4-FFF2-40B4-BE49-F238E27FC236}">
                <a16:creationId xmlns:a16="http://schemas.microsoft.com/office/drawing/2014/main" id="{F8AC0A64-9A37-EA5B-4B88-455E87B03502}"/>
              </a:ext>
            </a:extLst>
          </p:cNvPr>
          <p:cNvSpPr txBox="1"/>
          <p:nvPr/>
        </p:nvSpPr>
        <p:spPr>
          <a:xfrm>
            <a:off x="1288185" y="1916488"/>
            <a:ext cx="10089931" cy="1477328"/>
          </a:xfrm>
          <a:prstGeom prst="rect">
            <a:avLst/>
          </a:prstGeom>
          <a:noFill/>
        </p:spPr>
        <p:txBody>
          <a:bodyPr wrap="square" rtlCol="0">
            <a:spAutoFit/>
          </a:bodyPr>
          <a:lstStyle/>
          <a:p>
            <a:pPr marL="285750" indent="-285750">
              <a:buFontTx/>
              <a:buChar char="-"/>
            </a:pPr>
            <a:r>
              <a:rPr lang="en-US" dirty="0">
                <a:solidFill>
                  <a:schemeClr val="bg1"/>
                </a:solidFill>
                <a:latin typeface="Sabon Next LT" panose="02000500000000000000" pitchFamily="2" charset="0"/>
                <a:cs typeface="Sabon Next LT" panose="02000500000000000000" pitchFamily="2" charset="0"/>
              </a:rPr>
              <a:t>Shipping industry accounts for over 80% of global trade volume. As the volume of maritime traffic increases, the potential for accidents rises. </a:t>
            </a:r>
          </a:p>
          <a:p>
            <a:pPr marL="285750" indent="-285750">
              <a:buFontTx/>
              <a:buChar char="-"/>
            </a:pPr>
            <a:endParaRPr lang="en-US" dirty="0">
              <a:solidFill>
                <a:schemeClr val="bg1"/>
              </a:solidFill>
              <a:latin typeface="Sabon Next LT" panose="02000500000000000000" pitchFamily="2" charset="0"/>
              <a:cs typeface="Sabon Next LT" panose="02000500000000000000" pitchFamily="2" charset="0"/>
            </a:endParaRPr>
          </a:p>
          <a:p>
            <a:pPr marL="285750" indent="-285750">
              <a:buFontTx/>
              <a:buChar char="-"/>
            </a:pPr>
            <a:r>
              <a:rPr lang="en-US" dirty="0">
                <a:solidFill>
                  <a:schemeClr val="bg1"/>
                </a:solidFill>
                <a:latin typeface="Sabon Next LT" panose="02000500000000000000" pitchFamily="2" charset="0"/>
                <a:cs typeface="Sabon Next LT" panose="02000500000000000000" pitchFamily="2" charset="0"/>
              </a:rPr>
              <a:t>Our goal – create collision avoidance algorithm for vessels.</a:t>
            </a:r>
          </a:p>
          <a:p>
            <a:pPr marL="285750" indent="-285750">
              <a:buFontTx/>
              <a:buChar char="-"/>
            </a:pPr>
            <a:endParaRPr lang="en-IL" dirty="0">
              <a:solidFill>
                <a:schemeClr val="bg1"/>
              </a:solidFill>
              <a:latin typeface="Sabon Next LT" panose="02000500000000000000" pitchFamily="2" charset="0"/>
              <a:cs typeface="Sabon Next LT" panose="02000500000000000000" pitchFamily="2" charset="0"/>
            </a:endParaRPr>
          </a:p>
        </p:txBody>
      </p:sp>
      <p:pic>
        <p:nvPicPr>
          <p:cNvPr id="4" name="Picture 3">
            <a:extLst>
              <a:ext uri="{FF2B5EF4-FFF2-40B4-BE49-F238E27FC236}">
                <a16:creationId xmlns:a16="http://schemas.microsoft.com/office/drawing/2014/main" id="{FD4AF921-A1DA-7003-F572-710CFB5B893C}"/>
              </a:ext>
            </a:extLst>
          </p:cNvPr>
          <p:cNvPicPr>
            <a:picLocks noChangeAspect="1"/>
          </p:cNvPicPr>
          <p:nvPr/>
        </p:nvPicPr>
        <p:blipFill>
          <a:blip r:embed="rId4"/>
          <a:stretch>
            <a:fillRect/>
          </a:stretch>
        </p:blipFill>
        <p:spPr>
          <a:xfrm>
            <a:off x="5584416" y="3697133"/>
            <a:ext cx="5164376" cy="2966027"/>
          </a:xfrm>
          <a:prstGeom prst="rect">
            <a:avLst/>
          </a:prstGeom>
        </p:spPr>
      </p:pic>
      <p:pic>
        <p:nvPicPr>
          <p:cNvPr id="1026" name="Picture 2" descr="boat offshore marlin">
            <a:extLst>
              <a:ext uri="{FF2B5EF4-FFF2-40B4-BE49-F238E27FC236}">
                <a16:creationId xmlns:a16="http://schemas.microsoft.com/office/drawing/2014/main" id="{DB47CA37-A6DA-5070-A48B-F5B5E76D77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892" y="3697133"/>
            <a:ext cx="4449041" cy="2966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740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59000">
              <a:schemeClr val="bg2">
                <a:lumMod val="40000"/>
                <a:lumOff val="60000"/>
              </a:schemeClr>
            </a:gs>
            <a:gs pos="0">
              <a:schemeClr val="accent1">
                <a:lumMod val="5000"/>
                <a:lumOff val="95000"/>
              </a:schemeClr>
            </a:gs>
            <a:gs pos="100000">
              <a:schemeClr val="bg2">
                <a:lumMod val="60000"/>
                <a:lumOff val="40000"/>
              </a:schemeClr>
            </a:gs>
            <a:gs pos="100000">
              <a:schemeClr val="accent1">
                <a:lumMod val="45000"/>
                <a:lumOff val="55000"/>
              </a:schemeClr>
            </a:gs>
            <a:gs pos="100000">
              <a:schemeClr val="bg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2EE72-4212-E676-AB12-A2183A7887B8}"/>
              </a:ext>
            </a:extLst>
          </p:cNvPr>
          <p:cNvSpPr>
            <a:spLocks noGrp="1"/>
          </p:cNvSpPr>
          <p:nvPr>
            <p:ph type="title"/>
          </p:nvPr>
        </p:nvSpPr>
        <p:spPr/>
        <p:txBody>
          <a:bodyPr/>
          <a:lstStyle/>
          <a:p>
            <a:r>
              <a:rPr lang="en-US" dirty="0"/>
              <a:t>UML – USE CASE</a:t>
            </a:r>
            <a:endParaRPr lang="en-IL" dirty="0"/>
          </a:p>
        </p:txBody>
      </p:sp>
      <p:pic>
        <p:nvPicPr>
          <p:cNvPr id="5" name="Content Placeholder 4" descr="A blue and white logo&#10;&#10;Description automatically generated">
            <a:extLst>
              <a:ext uri="{FF2B5EF4-FFF2-40B4-BE49-F238E27FC236}">
                <a16:creationId xmlns:a16="http://schemas.microsoft.com/office/drawing/2014/main" id="{DCC1AFEC-2C11-E972-AF89-90D39486B5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56857" y="5724283"/>
            <a:ext cx="1335143" cy="1335143"/>
          </a:xfrm>
        </p:spPr>
      </p:pic>
      <p:pic>
        <p:nvPicPr>
          <p:cNvPr id="1026" name="Picture 2">
            <a:extLst>
              <a:ext uri="{FF2B5EF4-FFF2-40B4-BE49-F238E27FC236}">
                <a16:creationId xmlns:a16="http://schemas.microsoft.com/office/drawing/2014/main" id="{1F873526-1340-B69D-40AC-B922CA772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1363" y="2394497"/>
            <a:ext cx="9042618" cy="3544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261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59000">
              <a:schemeClr val="bg2">
                <a:lumMod val="40000"/>
                <a:lumOff val="60000"/>
              </a:schemeClr>
            </a:gs>
            <a:gs pos="0">
              <a:schemeClr val="accent1">
                <a:lumMod val="5000"/>
                <a:lumOff val="95000"/>
              </a:schemeClr>
            </a:gs>
            <a:gs pos="100000">
              <a:schemeClr val="bg2">
                <a:lumMod val="60000"/>
                <a:lumOff val="40000"/>
              </a:schemeClr>
            </a:gs>
            <a:gs pos="100000">
              <a:schemeClr val="accent1">
                <a:lumMod val="45000"/>
                <a:lumOff val="55000"/>
              </a:schemeClr>
            </a:gs>
            <a:gs pos="100000">
              <a:schemeClr val="bg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2EE72-4212-E676-AB12-A2183A7887B8}"/>
              </a:ext>
            </a:extLst>
          </p:cNvPr>
          <p:cNvSpPr>
            <a:spLocks noGrp="1"/>
          </p:cNvSpPr>
          <p:nvPr>
            <p:ph type="title"/>
          </p:nvPr>
        </p:nvSpPr>
        <p:spPr/>
        <p:txBody>
          <a:bodyPr/>
          <a:lstStyle/>
          <a:p>
            <a:r>
              <a:rPr lang="en-US" dirty="0"/>
              <a:t>UML – CLASS DIAGRAM</a:t>
            </a:r>
            <a:endParaRPr lang="en-IL" dirty="0"/>
          </a:p>
        </p:txBody>
      </p:sp>
      <p:pic>
        <p:nvPicPr>
          <p:cNvPr id="5" name="Content Placeholder 4" descr="A blue and white logo&#10;&#10;Description automatically generated">
            <a:extLst>
              <a:ext uri="{FF2B5EF4-FFF2-40B4-BE49-F238E27FC236}">
                <a16:creationId xmlns:a16="http://schemas.microsoft.com/office/drawing/2014/main" id="{DCC1AFEC-2C11-E972-AF89-90D39486B5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56857" y="5724283"/>
            <a:ext cx="1335143" cy="1335143"/>
          </a:xfrm>
        </p:spPr>
      </p:pic>
      <p:pic>
        <p:nvPicPr>
          <p:cNvPr id="4" name="Picture 3">
            <a:extLst>
              <a:ext uri="{FF2B5EF4-FFF2-40B4-BE49-F238E27FC236}">
                <a16:creationId xmlns:a16="http://schemas.microsoft.com/office/drawing/2014/main" id="{A5BB9E14-7556-F0D3-9517-59C8205D893D}"/>
              </a:ext>
            </a:extLst>
          </p:cNvPr>
          <p:cNvPicPr>
            <a:picLocks noChangeAspect="1"/>
          </p:cNvPicPr>
          <p:nvPr/>
        </p:nvPicPr>
        <p:blipFill>
          <a:blip r:embed="rId3"/>
          <a:stretch>
            <a:fillRect/>
          </a:stretch>
        </p:blipFill>
        <p:spPr>
          <a:xfrm>
            <a:off x="1996396" y="2267939"/>
            <a:ext cx="8359954" cy="3604473"/>
          </a:xfrm>
          <a:prstGeom prst="rect">
            <a:avLst/>
          </a:prstGeom>
        </p:spPr>
      </p:pic>
    </p:spTree>
    <p:extLst>
      <p:ext uri="{BB962C8B-B14F-4D97-AF65-F5344CB8AC3E}">
        <p14:creationId xmlns:p14="http://schemas.microsoft.com/office/powerpoint/2010/main" val="3375329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59000">
              <a:schemeClr val="bg2">
                <a:lumMod val="40000"/>
                <a:lumOff val="60000"/>
              </a:schemeClr>
            </a:gs>
            <a:gs pos="0">
              <a:schemeClr val="accent1">
                <a:lumMod val="5000"/>
                <a:lumOff val="95000"/>
              </a:schemeClr>
            </a:gs>
            <a:gs pos="100000">
              <a:schemeClr val="bg2">
                <a:lumMod val="60000"/>
                <a:lumOff val="40000"/>
              </a:schemeClr>
            </a:gs>
            <a:gs pos="100000">
              <a:schemeClr val="accent1">
                <a:lumMod val="45000"/>
                <a:lumOff val="55000"/>
              </a:schemeClr>
            </a:gs>
            <a:gs pos="100000">
              <a:schemeClr val="bg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2EE72-4212-E676-AB12-A2183A7887B8}"/>
              </a:ext>
            </a:extLst>
          </p:cNvPr>
          <p:cNvSpPr>
            <a:spLocks noGrp="1"/>
          </p:cNvSpPr>
          <p:nvPr>
            <p:ph type="title"/>
          </p:nvPr>
        </p:nvSpPr>
        <p:spPr/>
        <p:txBody>
          <a:bodyPr/>
          <a:lstStyle/>
          <a:p>
            <a:r>
              <a:rPr lang="en-US" dirty="0" err="1"/>
              <a:t>Uml</a:t>
            </a:r>
            <a:r>
              <a:rPr lang="en-US" dirty="0"/>
              <a:t> – ACTIVITY DIAGRAM</a:t>
            </a:r>
            <a:endParaRPr lang="en-IL" dirty="0"/>
          </a:p>
        </p:txBody>
      </p:sp>
      <p:pic>
        <p:nvPicPr>
          <p:cNvPr id="5" name="Content Placeholder 4" descr="A blue and white logo&#10;&#10;Description automatically generated">
            <a:extLst>
              <a:ext uri="{FF2B5EF4-FFF2-40B4-BE49-F238E27FC236}">
                <a16:creationId xmlns:a16="http://schemas.microsoft.com/office/drawing/2014/main" id="{DCC1AFEC-2C11-E972-AF89-90D39486B5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56857" y="5724283"/>
            <a:ext cx="1335143" cy="1335143"/>
          </a:xfrm>
        </p:spPr>
      </p:pic>
      <p:sp>
        <p:nvSpPr>
          <p:cNvPr id="6" name="TextBox 5">
            <a:extLst>
              <a:ext uri="{FF2B5EF4-FFF2-40B4-BE49-F238E27FC236}">
                <a16:creationId xmlns:a16="http://schemas.microsoft.com/office/drawing/2014/main" id="{F8AC0A64-9A37-EA5B-4B88-455E87B03502}"/>
              </a:ext>
            </a:extLst>
          </p:cNvPr>
          <p:cNvSpPr txBox="1"/>
          <p:nvPr/>
        </p:nvSpPr>
        <p:spPr>
          <a:xfrm>
            <a:off x="1072055" y="2144110"/>
            <a:ext cx="10089931" cy="1200329"/>
          </a:xfrm>
          <a:prstGeom prst="rect">
            <a:avLst/>
          </a:prstGeom>
          <a:noFill/>
        </p:spPr>
        <p:txBody>
          <a:bodyPr wrap="square" rtlCol="0">
            <a:spAutoFit/>
          </a:bodyPr>
          <a:lstStyle/>
          <a:p>
            <a:pPr marL="285750" indent="-285750">
              <a:buFontTx/>
              <a:buChar char="-"/>
            </a:pPr>
            <a:endParaRPr lang="en-US" dirty="0">
              <a:solidFill>
                <a:schemeClr val="bg1"/>
              </a:solidFill>
              <a:latin typeface="Calibri" panose="020F0502020204030204" pitchFamily="34" charset="0"/>
              <a:cs typeface="Calibri" panose="020F0502020204030204" pitchFamily="34" charset="0"/>
            </a:endParaRPr>
          </a:p>
          <a:p>
            <a:endParaRPr lang="en-US" dirty="0">
              <a:solidFill>
                <a:schemeClr val="bg1"/>
              </a:solidFill>
              <a:latin typeface="Calibri" panose="020F0502020204030204" pitchFamily="34" charset="0"/>
              <a:cs typeface="Calibri" panose="020F0502020204030204" pitchFamily="34" charset="0"/>
            </a:endParaRPr>
          </a:p>
          <a:p>
            <a:pPr marL="285750" indent="-285750">
              <a:buFontTx/>
              <a:buChar char="-"/>
            </a:pPr>
            <a:endParaRPr lang="en-US" dirty="0">
              <a:solidFill>
                <a:schemeClr val="bg1"/>
              </a:solidFill>
              <a:latin typeface="Calibri" panose="020F0502020204030204" pitchFamily="34" charset="0"/>
              <a:cs typeface="Calibri" panose="020F0502020204030204" pitchFamily="34" charset="0"/>
            </a:endParaRPr>
          </a:p>
          <a:p>
            <a:pPr marL="285750" indent="-285750">
              <a:buFontTx/>
              <a:buChar char="-"/>
            </a:pPr>
            <a:endParaRPr lang="en-IL" dirty="0">
              <a:solidFill>
                <a:schemeClr val="bg1"/>
              </a:solidFill>
              <a:latin typeface="Calibri" panose="020F0502020204030204" pitchFamily="34" charset="0"/>
              <a:cs typeface="Calibri" panose="020F0502020204030204" pitchFamily="34" charset="0"/>
            </a:endParaRPr>
          </a:p>
        </p:txBody>
      </p:sp>
      <p:pic>
        <p:nvPicPr>
          <p:cNvPr id="10242" name="Picture 2">
            <a:extLst>
              <a:ext uri="{FF2B5EF4-FFF2-40B4-BE49-F238E27FC236}">
                <a16:creationId xmlns:a16="http://schemas.microsoft.com/office/drawing/2014/main" id="{46E65A35-8FDF-39A7-3C70-88AC97F890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4604" y="1941038"/>
            <a:ext cx="3840760" cy="4783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432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gradFill>
          <a:gsLst>
            <a:gs pos="59000">
              <a:schemeClr val="bg2">
                <a:lumMod val="40000"/>
                <a:lumOff val="60000"/>
              </a:schemeClr>
            </a:gs>
            <a:gs pos="0">
              <a:schemeClr val="accent1">
                <a:lumMod val="5000"/>
                <a:lumOff val="95000"/>
              </a:schemeClr>
            </a:gs>
            <a:gs pos="100000">
              <a:schemeClr val="bg2">
                <a:lumMod val="60000"/>
                <a:lumOff val="40000"/>
              </a:schemeClr>
            </a:gs>
            <a:gs pos="100000">
              <a:schemeClr val="accent1">
                <a:lumMod val="45000"/>
                <a:lumOff val="55000"/>
              </a:schemeClr>
            </a:gs>
            <a:gs pos="100000">
              <a:schemeClr val="bg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2EE72-4212-E676-AB12-A2183A7887B8}"/>
              </a:ext>
            </a:extLst>
          </p:cNvPr>
          <p:cNvSpPr>
            <a:spLocks noGrp="1"/>
          </p:cNvSpPr>
          <p:nvPr>
            <p:ph type="title"/>
          </p:nvPr>
        </p:nvSpPr>
        <p:spPr/>
        <p:txBody>
          <a:bodyPr/>
          <a:lstStyle/>
          <a:p>
            <a:r>
              <a:rPr lang="en-US" dirty="0"/>
              <a:t>EVALUATION CRITERIAS</a:t>
            </a:r>
            <a:endParaRPr lang="en-IL" dirty="0"/>
          </a:p>
        </p:txBody>
      </p:sp>
      <p:pic>
        <p:nvPicPr>
          <p:cNvPr id="5" name="Content Placeholder 4" descr="A blue and white logo&#10;&#10;Description automatically generated">
            <a:extLst>
              <a:ext uri="{FF2B5EF4-FFF2-40B4-BE49-F238E27FC236}">
                <a16:creationId xmlns:a16="http://schemas.microsoft.com/office/drawing/2014/main" id="{DCC1AFEC-2C11-E972-AF89-90D39486B5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56857" y="5724283"/>
            <a:ext cx="1335143" cy="1335143"/>
          </a:xfrm>
        </p:spPr>
      </p:pic>
      <p:sp>
        <p:nvSpPr>
          <p:cNvPr id="6" name="TextBox 5">
            <a:extLst>
              <a:ext uri="{FF2B5EF4-FFF2-40B4-BE49-F238E27FC236}">
                <a16:creationId xmlns:a16="http://schemas.microsoft.com/office/drawing/2014/main" id="{F8AC0A64-9A37-EA5B-4B88-455E87B03502}"/>
              </a:ext>
            </a:extLst>
          </p:cNvPr>
          <p:cNvSpPr txBox="1"/>
          <p:nvPr/>
        </p:nvSpPr>
        <p:spPr>
          <a:xfrm>
            <a:off x="1072055" y="2144110"/>
            <a:ext cx="10089931" cy="1754326"/>
          </a:xfrm>
          <a:prstGeom prst="rect">
            <a:avLst/>
          </a:prstGeom>
          <a:noFill/>
        </p:spPr>
        <p:txBody>
          <a:bodyPr wrap="square" rtlCol="0">
            <a:spAutoFit/>
          </a:bodyPr>
          <a:lstStyle/>
          <a:p>
            <a:pPr marL="285750" indent="-285750">
              <a:buFontTx/>
              <a:buChar char="-"/>
            </a:pPr>
            <a:r>
              <a:rPr lang="en-US" dirty="0">
                <a:solidFill>
                  <a:schemeClr val="bg1"/>
                </a:solidFill>
                <a:latin typeface="Calibri" panose="020F0502020204030204" pitchFamily="34" charset="0"/>
                <a:cs typeface="Calibri" panose="020F0502020204030204" pitchFamily="34" charset="0"/>
              </a:rPr>
              <a:t>Collision Detection</a:t>
            </a:r>
          </a:p>
          <a:p>
            <a:pPr marL="742950" lvl="1" indent="-285750">
              <a:buFontTx/>
              <a:buChar char="-"/>
            </a:pPr>
            <a:r>
              <a:rPr lang="en-US" dirty="0">
                <a:solidFill>
                  <a:schemeClr val="bg1"/>
                </a:solidFill>
                <a:latin typeface="Calibri" panose="020F0502020204030204" pitchFamily="34" charset="0"/>
                <a:cs typeface="Calibri" panose="020F0502020204030204" pitchFamily="34" charset="0"/>
              </a:rPr>
              <a:t>Demonstration of the collision detection capability using the simulator.</a:t>
            </a:r>
          </a:p>
          <a:p>
            <a:pPr marL="742950" lvl="1" indent="-285750">
              <a:buFontTx/>
              <a:buChar char="-"/>
            </a:pPr>
            <a:r>
              <a:rPr lang="en-US" dirty="0">
                <a:solidFill>
                  <a:schemeClr val="bg1"/>
                </a:solidFill>
                <a:latin typeface="Calibri" panose="020F0502020204030204" pitchFamily="34" charset="0"/>
                <a:cs typeface="Calibri" panose="020F0502020204030204" pitchFamily="34" charset="0"/>
              </a:rPr>
              <a:t>30 different scenarios, each scenario will include 2 to 8 ships with different source, destinations and speeds.</a:t>
            </a:r>
          </a:p>
          <a:p>
            <a:pPr marL="742950" lvl="1" indent="-285750">
              <a:buFontTx/>
              <a:buChar char="-"/>
            </a:pPr>
            <a:r>
              <a:rPr lang="en-US" dirty="0">
                <a:solidFill>
                  <a:schemeClr val="bg1"/>
                </a:solidFill>
                <a:latin typeface="Calibri" panose="020F0502020204030204" pitchFamily="34" charset="0"/>
                <a:cs typeface="Calibri" panose="020F0502020204030204" pitchFamily="34" charset="0"/>
              </a:rPr>
              <a:t>Ships with no risk of collision in the checked horizon will be marked with green circles, ships who are at risk of collision – orange circles, ships who enter each other’s safety zone – red circles. </a:t>
            </a:r>
          </a:p>
        </p:txBody>
      </p:sp>
      <p:sp>
        <p:nvSpPr>
          <p:cNvPr id="3" name="TextBox 2">
            <a:extLst>
              <a:ext uri="{FF2B5EF4-FFF2-40B4-BE49-F238E27FC236}">
                <a16:creationId xmlns:a16="http://schemas.microsoft.com/office/drawing/2014/main" id="{FBE6316A-050C-F688-DDB4-D599FB3A1069}"/>
              </a:ext>
            </a:extLst>
          </p:cNvPr>
          <p:cNvSpPr txBox="1"/>
          <p:nvPr/>
        </p:nvSpPr>
        <p:spPr>
          <a:xfrm>
            <a:off x="897068" y="3825766"/>
            <a:ext cx="10089931" cy="1200329"/>
          </a:xfrm>
          <a:prstGeom prst="rect">
            <a:avLst/>
          </a:prstGeom>
          <a:noFill/>
        </p:spPr>
        <p:txBody>
          <a:bodyPr wrap="square" rtlCol="0">
            <a:spAutoFit/>
          </a:bodyPr>
          <a:lstStyle/>
          <a:p>
            <a:pPr marL="285750" indent="-285750">
              <a:buFontTx/>
              <a:buChar char="-"/>
            </a:pPr>
            <a:r>
              <a:rPr lang="en-US" dirty="0">
                <a:solidFill>
                  <a:schemeClr val="bg1"/>
                </a:solidFill>
                <a:latin typeface="Calibri" panose="020F0502020204030204" pitchFamily="34" charset="0"/>
                <a:cs typeface="Calibri" panose="020F0502020204030204" pitchFamily="34" charset="0"/>
              </a:rPr>
              <a:t>Collision Avoidance – 2 vessel</a:t>
            </a:r>
          </a:p>
          <a:p>
            <a:pPr marL="742950" lvl="1" indent="-285750">
              <a:buFontTx/>
              <a:buChar char="-"/>
            </a:pPr>
            <a:r>
              <a:rPr lang="en-US" sz="1800" b="0" i="0" u="none" strike="noStrike" dirty="0">
                <a:solidFill>
                  <a:srgbClr val="000000"/>
                </a:solidFill>
                <a:effectLst/>
                <a:latin typeface="Calibri" panose="020F0502020204030204" pitchFamily="34" charset="0"/>
                <a:cs typeface="Calibri" panose="020F0502020204030204" pitchFamily="34" charset="0"/>
              </a:rPr>
              <a:t>Demonstration of the collision avoidance capability in a 2-vessel scenario using the simulator.</a:t>
            </a:r>
            <a:r>
              <a:rPr lang="en-US" dirty="0">
                <a:solidFill>
                  <a:schemeClr val="bg1"/>
                </a:solidFill>
                <a:latin typeface="Calibri" panose="020F0502020204030204" pitchFamily="34" charset="0"/>
                <a:cs typeface="Calibri" panose="020F0502020204030204" pitchFamily="34" charset="0"/>
              </a:rPr>
              <a:t> </a:t>
            </a:r>
          </a:p>
          <a:p>
            <a:pPr marL="742950" lvl="1" indent="-285750">
              <a:buFontTx/>
              <a:buChar char="-"/>
            </a:pPr>
            <a:r>
              <a:rPr lang="en-US" dirty="0">
                <a:solidFill>
                  <a:schemeClr val="bg1"/>
                </a:solidFill>
                <a:latin typeface="Calibri" panose="020F0502020204030204" pitchFamily="34" charset="0"/>
                <a:cs typeface="Calibri" panose="020F0502020204030204" pitchFamily="34" charset="0"/>
              </a:rPr>
              <a:t>For each scenario (head on, crossing and overtaking) 10- different scenarios will be demonstrated.</a:t>
            </a:r>
          </a:p>
          <a:p>
            <a:pPr marL="742950" lvl="1" indent="-285750">
              <a:buFontTx/>
              <a:buChar char="-"/>
            </a:pPr>
            <a:r>
              <a:rPr lang="en-US" dirty="0">
                <a:solidFill>
                  <a:schemeClr val="bg1"/>
                </a:solidFill>
                <a:latin typeface="Calibri" panose="020F0502020204030204" pitchFamily="34" charset="0"/>
                <a:cs typeface="Calibri" panose="020F0502020204030204" pitchFamily="34" charset="0"/>
              </a:rPr>
              <a:t>Roles of the ships for the avoidance maneuver will be clearly marked in the simulator UI.</a:t>
            </a:r>
          </a:p>
        </p:txBody>
      </p:sp>
      <p:sp>
        <p:nvSpPr>
          <p:cNvPr id="7" name="TextBox 6">
            <a:extLst>
              <a:ext uri="{FF2B5EF4-FFF2-40B4-BE49-F238E27FC236}">
                <a16:creationId xmlns:a16="http://schemas.microsoft.com/office/drawing/2014/main" id="{CC7ADF72-07CF-05E7-CB0E-ED45FBFDC2A5}"/>
              </a:ext>
            </a:extLst>
          </p:cNvPr>
          <p:cNvSpPr txBox="1"/>
          <p:nvPr/>
        </p:nvSpPr>
        <p:spPr>
          <a:xfrm>
            <a:off x="984561" y="4979927"/>
            <a:ext cx="10089931" cy="1200329"/>
          </a:xfrm>
          <a:prstGeom prst="rect">
            <a:avLst/>
          </a:prstGeom>
          <a:noFill/>
        </p:spPr>
        <p:txBody>
          <a:bodyPr wrap="square" rtlCol="0">
            <a:spAutoFit/>
          </a:bodyPr>
          <a:lstStyle/>
          <a:p>
            <a:pPr marL="285750" indent="-285750">
              <a:buFontTx/>
              <a:buChar char="-"/>
            </a:pPr>
            <a:r>
              <a:rPr lang="en-US" dirty="0">
                <a:solidFill>
                  <a:schemeClr val="bg1"/>
                </a:solidFill>
                <a:latin typeface="Calibri" panose="020F0502020204030204" pitchFamily="34" charset="0"/>
                <a:cs typeface="Calibri" panose="020F0502020204030204" pitchFamily="34" charset="0"/>
              </a:rPr>
              <a:t>Collision Avoidance – &gt;2 vessels</a:t>
            </a:r>
          </a:p>
          <a:p>
            <a:pPr marL="742950" lvl="1" indent="-285750">
              <a:buFontTx/>
              <a:buChar char="-"/>
            </a:pPr>
            <a:r>
              <a:rPr lang="en-US" sz="1800" b="0" i="0" u="none" strike="noStrike" dirty="0">
                <a:solidFill>
                  <a:srgbClr val="000000"/>
                </a:solidFill>
                <a:effectLst/>
                <a:latin typeface="Calibri" panose="020F0502020204030204" pitchFamily="34" charset="0"/>
                <a:cs typeface="Calibri" panose="020F0502020204030204" pitchFamily="34" charset="0"/>
              </a:rPr>
              <a:t>Demonstration of the collision avoidance capability in a 3-4 and 5 -vessel scenario using the simulator.</a:t>
            </a:r>
            <a:r>
              <a:rPr lang="en-US" dirty="0">
                <a:solidFill>
                  <a:schemeClr val="bg1"/>
                </a:solidFill>
                <a:latin typeface="Calibri" panose="020F0502020204030204" pitchFamily="34" charset="0"/>
                <a:cs typeface="Calibri" panose="020F0502020204030204" pitchFamily="34" charset="0"/>
              </a:rPr>
              <a:t> </a:t>
            </a:r>
          </a:p>
          <a:p>
            <a:pPr marL="742950" lvl="1" indent="-285750">
              <a:buFontTx/>
              <a:buChar char="-"/>
            </a:pPr>
            <a:r>
              <a:rPr lang="en-US" dirty="0">
                <a:solidFill>
                  <a:schemeClr val="bg1"/>
                </a:solidFill>
                <a:latin typeface="Calibri" panose="020F0502020204030204" pitchFamily="34" charset="0"/>
                <a:cs typeface="Calibri" panose="020F0502020204030204" pitchFamily="34" charset="0"/>
              </a:rPr>
              <a:t>For each scenario (3,4,5 vessels) 5-different scenarios will be demonstrated.</a:t>
            </a:r>
          </a:p>
        </p:txBody>
      </p:sp>
    </p:spTree>
    <p:extLst>
      <p:ext uri="{BB962C8B-B14F-4D97-AF65-F5344CB8AC3E}">
        <p14:creationId xmlns:p14="http://schemas.microsoft.com/office/powerpoint/2010/main" val="2712406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59000">
              <a:schemeClr val="bg2">
                <a:lumMod val="40000"/>
                <a:lumOff val="60000"/>
              </a:schemeClr>
            </a:gs>
            <a:gs pos="0">
              <a:schemeClr val="accent1">
                <a:lumMod val="5000"/>
                <a:lumOff val="95000"/>
              </a:schemeClr>
            </a:gs>
            <a:gs pos="100000">
              <a:schemeClr val="bg2">
                <a:lumMod val="60000"/>
                <a:lumOff val="40000"/>
              </a:schemeClr>
            </a:gs>
            <a:gs pos="100000">
              <a:schemeClr val="accent1">
                <a:lumMod val="45000"/>
                <a:lumOff val="55000"/>
              </a:schemeClr>
            </a:gs>
            <a:gs pos="100000">
              <a:schemeClr val="bg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2EE72-4212-E676-AB12-A2183A7887B8}"/>
              </a:ext>
            </a:extLst>
          </p:cNvPr>
          <p:cNvSpPr>
            <a:spLocks noGrp="1"/>
          </p:cNvSpPr>
          <p:nvPr>
            <p:ph type="title"/>
          </p:nvPr>
        </p:nvSpPr>
        <p:spPr/>
        <p:txBody>
          <a:bodyPr/>
          <a:lstStyle/>
          <a:p>
            <a:r>
              <a:rPr lang="en-US" dirty="0"/>
              <a:t>Testing plan</a:t>
            </a:r>
            <a:endParaRPr lang="en-IL" dirty="0"/>
          </a:p>
        </p:txBody>
      </p:sp>
      <p:pic>
        <p:nvPicPr>
          <p:cNvPr id="5" name="Content Placeholder 4" descr="A blue and white logo&#10;&#10;Description automatically generated">
            <a:extLst>
              <a:ext uri="{FF2B5EF4-FFF2-40B4-BE49-F238E27FC236}">
                <a16:creationId xmlns:a16="http://schemas.microsoft.com/office/drawing/2014/main" id="{DCC1AFEC-2C11-E972-AF89-90D39486B5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56857" y="5724283"/>
            <a:ext cx="1335143" cy="1335143"/>
          </a:xfrm>
        </p:spPr>
      </p:pic>
      <p:sp>
        <p:nvSpPr>
          <p:cNvPr id="6" name="TextBox 5">
            <a:extLst>
              <a:ext uri="{FF2B5EF4-FFF2-40B4-BE49-F238E27FC236}">
                <a16:creationId xmlns:a16="http://schemas.microsoft.com/office/drawing/2014/main" id="{F8AC0A64-9A37-EA5B-4B88-455E87B03502}"/>
              </a:ext>
            </a:extLst>
          </p:cNvPr>
          <p:cNvSpPr txBox="1"/>
          <p:nvPr/>
        </p:nvSpPr>
        <p:spPr>
          <a:xfrm>
            <a:off x="1072055" y="2144110"/>
            <a:ext cx="10089931" cy="2031325"/>
          </a:xfrm>
          <a:prstGeom prst="rect">
            <a:avLst/>
          </a:prstGeom>
          <a:noFill/>
        </p:spPr>
        <p:txBody>
          <a:bodyPr wrap="square" rtlCol="0">
            <a:spAutoFit/>
          </a:bodyPr>
          <a:lstStyle/>
          <a:p>
            <a:pPr marL="285750" indent="-285750">
              <a:buFontTx/>
              <a:buChar char="-"/>
            </a:pPr>
            <a:r>
              <a:rPr lang="en-US" dirty="0">
                <a:solidFill>
                  <a:schemeClr val="bg1"/>
                </a:solidFill>
                <a:latin typeface="Sabon Next LT" panose="02000500000000000000" pitchFamily="2" charset="0"/>
                <a:cs typeface="Sabon Next LT" panose="02000500000000000000" pitchFamily="2" charset="0"/>
              </a:rPr>
              <a:t>Unit testing</a:t>
            </a:r>
          </a:p>
          <a:p>
            <a:pPr marL="285750" indent="-285750">
              <a:buFontTx/>
              <a:buChar char="-"/>
            </a:pPr>
            <a:r>
              <a:rPr lang="en-US" dirty="0">
                <a:solidFill>
                  <a:schemeClr val="bg1"/>
                </a:solidFill>
                <a:latin typeface="Sabon Next LT" panose="02000500000000000000" pitchFamily="2" charset="0"/>
                <a:cs typeface="Sabon Next LT" panose="02000500000000000000" pitchFamily="2" charset="0"/>
              </a:rPr>
              <a:t>Integration testing </a:t>
            </a:r>
          </a:p>
          <a:p>
            <a:pPr marL="285750" indent="-285750">
              <a:buFontTx/>
              <a:buChar char="-"/>
            </a:pPr>
            <a:r>
              <a:rPr lang="en-US" dirty="0">
                <a:solidFill>
                  <a:schemeClr val="bg1"/>
                </a:solidFill>
                <a:latin typeface="Sabon Next LT" panose="02000500000000000000" pitchFamily="2" charset="0"/>
                <a:cs typeface="Sabon Next LT" panose="02000500000000000000" pitchFamily="2" charset="0"/>
              </a:rPr>
              <a:t>Simulation testing</a:t>
            </a:r>
          </a:p>
          <a:p>
            <a:endParaRPr lang="en-US" dirty="0">
              <a:solidFill>
                <a:schemeClr val="bg1"/>
              </a:solidFill>
              <a:latin typeface="Sabon Next LT" panose="02000500000000000000" pitchFamily="2" charset="0"/>
              <a:cs typeface="Sabon Next LT" panose="02000500000000000000" pitchFamily="2" charset="0"/>
            </a:endParaRPr>
          </a:p>
          <a:p>
            <a:pPr marL="285750" indent="-285750">
              <a:buFontTx/>
              <a:buChar char="-"/>
            </a:pPr>
            <a:r>
              <a:rPr lang="en-US" dirty="0">
                <a:solidFill>
                  <a:schemeClr val="bg1"/>
                </a:solidFill>
                <a:latin typeface="Sabon Next LT" panose="02000500000000000000" pitchFamily="2" charset="0"/>
                <a:cs typeface="Sabon Next LT" panose="02000500000000000000" pitchFamily="2" charset="0"/>
              </a:rPr>
              <a:t>Example of test cases:</a:t>
            </a:r>
          </a:p>
          <a:p>
            <a:pPr marL="285750" indent="-285750">
              <a:buFontTx/>
              <a:buChar char="-"/>
            </a:pPr>
            <a:endParaRPr lang="en-US" dirty="0">
              <a:solidFill>
                <a:schemeClr val="bg1"/>
              </a:solidFill>
              <a:latin typeface="Sabon Next LT" panose="02000500000000000000" pitchFamily="2" charset="0"/>
              <a:cs typeface="Sabon Next LT" panose="02000500000000000000" pitchFamily="2" charset="0"/>
            </a:endParaRPr>
          </a:p>
          <a:p>
            <a:pPr marL="285750" indent="-285750">
              <a:buFontTx/>
              <a:buChar char="-"/>
            </a:pPr>
            <a:endParaRPr lang="en-IL" dirty="0">
              <a:solidFill>
                <a:schemeClr val="bg1"/>
              </a:solidFill>
              <a:latin typeface="Sabon Next LT" panose="02000500000000000000" pitchFamily="2" charset="0"/>
              <a:cs typeface="Sabon Next LT" panose="02000500000000000000" pitchFamily="2" charset="0"/>
            </a:endParaRPr>
          </a:p>
        </p:txBody>
      </p:sp>
      <p:pic>
        <p:nvPicPr>
          <p:cNvPr id="4" name="Picture 3">
            <a:extLst>
              <a:ext uri="{FF2B5EF4-FFF2-40B4-BE49-F238E27FC236}">
                <a16:creationId xmlns:a16="http://schemas.microsoft.com/office/drawing/2014/main" id="{4AFEC5E9-E44A-9343-F870-8E4707D671BD}"/>
              </a:ext>
            </a:extLst>
          </p:cNvPr>
          <p:cNvPicPr>
            <a:picLocks noChangeAspect="1"/>
          </p:cNvPicPr>
          <p:nvPr/>
        </p:nvPicPr>
        <p:blipFill>
          <a:blip r:embed="rId4"/>
          <a:stretch>
            <a:fillRect/>
          </a:stretch>
        </p:blipFill>
        <p:spPr>
          <a:xfrm>
            <a:off x="1365044" y="3914799"/>
            <a:ext cx="6763649" cy="2785032"/>
          </a:xfrm>
          <a:prstGeom prst="rect">
            <a:avLst/>
          </a:prstGeom>
        </p:spPr>
      </p:pic>
    </p:spTree>
    <p:extLst>
      <p:ext uri="{BB962C8B-B14F-4D97-AF65-F5344CB8AC3E}">
        <p14:creationId xmlns:p14="http://schemas.microsoft.com/office/powerpoint/2010/main" val="3140879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59000">
              <a:schemeClr val="bg2">
                <a:lumMod val="40000"/>
                <a:lumOff val="60000"/>
              </a:schemeClr>
            </a:gs>
            <a:gs pos="0">
              <a:schemeClr val="accent1">
                <a:lumMod val="5000"/>
                <a:lumOff val="95000"/>
              </a:schemeClr>
            </a:gs>
            <a:gs pos="100000">
              <a:schemeClr val="bg2">
                <a:lumMod val="60000"/>
                <a:lumOff val="40000"/>
              </a:schemeClr>
            </a:gs>
            <a:gs pos="100000">
              <a:schemeClr val="accent1">
                <a:lumMod val="45000"/>
                <a:lumOff val="55000"/>
              </a:schemeClr>
            </a:gs>
            <a:gs pos="100000">
              <a:schemeClr val="bg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2EE72-4212-E676-AB12-A2183A7887B8}"/>
              </a:ext>
            </a:extLst>
          </p:cNvPr>
          <p:cNvSpPr>
            <a:spLocks noGrp="1"/>
          </p:cNvSpPr>
          <p:nvPr>
            <p:ph type="title"/>
          </p:nvPr>
        </p:nvSpPr>
        <p:spPr/>
        <p:txBody>
          <a:bodyPr/>
          <a:lstStyle/>
          <a:p>
            <a:r>
              <a:rPr lang="en-US" dirty="0"/>
              <a:t>EXPECTED RESULTS</a:t>
            </a:r>
            <a:endParaRPr lang="en-IL" dirty="0"/>
          </a:p>
        </p:txBody>
      </p:sp>
      <p:pic>
        <p:nvPicPr>
          <p:cNvPr id="5" name="Content Placeholder 4" descr="A blue and white logo&#10;&#10;Description automatically generated">
            <a:extLst>
              <a:ext uri="{FF2B5EF4-FFF2-40B4-BE49-F238E27FC236}">
                <a16:creationId xmlns:a16="http://schemas.microsoft.com/office/drawing/2014/main" id="{DCC1AFEC-2C11-E972-AF89-90D39486B5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56857" y="5724283"/>
            <a:ext cx="1335143" cy="1335143"/>
          </a:xfrm>
        </p:spPr>
      </p:pic>
      <p:sp>
        <p:nvSpPr>
          <p:cNvPr id="6" name="TextBox 5">
            <a:extLst>
              <a:ext uri="{FF2B5EF4-FFF2-40B4-BE49-F238E27FC236}">
                <a16:creationId xmlns:a16="http://schemas.microsoft.com/office/drawing/2014/main" id="{F8AC0A64-9A37-EA5B-4B88-455E87B03502}"/>
              </a:ext>
            </a:extLst>
          </p:cNvPr>
          <p:cNvSpPr txBox="1"/>
          <p:nvPr/>
        </p:nvSpPr>
        <p:spPr>
          <a:xfrm>
            <a:off x="1072055" y="2144110"/>
            <a:ext cx="10089931" cy="2462213"/>
          </a:xfrm>
          <a:prstGeom prst="rect">
            <a:avLst/>
          </a:prstGeom>
          <a:noFill/>
        </p:spPr>
        <p:txBody>
          <a:bodyPr wrap="square" rtlCol="0">
            <a:spAutoFit/>
          </a:bodyPr>
          <a:lstStyle/>
          <a:p>
            <a:pPr rtl="0" fontAlgn="base">
              <a:spcBef>
                <a:spcPts val="1200"/>
              </a:spcBef>
              <a:spcAft>
                <a:spcPts val="0"/>
              </a:spcAft>
              <a:buFont typeface="+mj-lt"/>
              <a:buAutoNum type="arabicPeriod"/>
            </a:pPr>
            <a:r>
              <a:rPr lang="en-US" sz="1800" b="0" i="0" u="none" strike="noStrike" dirty="0">
                <a:solidFill>
                  <a:srgbClr val="000000"/>
                </a:solidFill>
                <a:effectLst/>
                <a:latin typeface="Sabon Next LT" panose="02000500000000000000" pitchFamily="2" charset="0"/>
                <a:cs typeface="Sabon Next LT" panose="02000500000000000000" pitchFamily="2" charset="0"/>
              </a:rPr>
              <a:t>A COLREG-compliant collision avoidance algorithm capable of handling complex, multi-vessel scenarios.</a:t>
            </a:r>
          </a:p>
          <a:p>
            <a:pPr rtl="0" fontAlgn="base">
              <a:spcBef>
                <a:spcPts val="0"/>
              </a:spcBef>
              <a:spcAft>
                <a:spcPts val="1200"/>
              </a:spcAft>
              <a:buFont typeface="+mj-lt"/>
              <a:buAutoNum type="arabicPeriod"/>
            </a:pPr>
            <a:r>
              <a:rPr lang="en-US" sz="1800" b="0" i="0" u="none" strike="noStrike" dirty="0">
                <a:solidFill>
                  <a:srgbClr val="000000"/>
                </a:solidFill>
                <a:effectLst/>
                <a:latin typeface="Sabon Next LT" panose="02000500000000000000" pitchFamily="2" charset="0"/>
                <a:cs typeface="Sabon Next LT" panose="02000500000000000000" pitchFamily="2" charset="0"/>
              </a:rPr>
              <a:t>A simulation system for testing and visualizing the algorithm's performance under various conditions.</a:t>
            </a:r>
          </a:p>
          <a:p>
            <a:pPr marL="285750" indent="-285750">
              <a:buFontTx/>
              <a:buChar char="-"/>
            </a:pPr>
            <a:endParaRPr lang="en-US" dirty="0">
              <a:solidFill>
                <a:schemeClr val="bg1"/>
              </a:solidFill>
              <a:latin typeface="Sabon Next LT" panose="02000500000000000000" pitchFamily="2" charset="0"/>
              <a:cs typeface="Sabon Next LT" panose="02000500000000000000" pitchFamily="2" charset="0"/>
            </a:endParaRPr>
          </a:p>
          <a:p>
            <a:endParaRPr lang="en-US" dirty="0">
              <a:solidFill>
                <a:schemeClr val="bg1"/>
              </a:solidFill>
              <a:latin typeface="Sabon Next LT" panose="02000500000000000000" pitchFamily="2" charset="0"/>
              <a:cs typeface="Sabon Next LT" panose="02000500000000000000" pitchFamily="2" charset="0"/>
            </a:endParaRPr>
          </a:p>
          <a:p>
            <a:pPr marL="285750" indent="-285750">
              <a:buFontTx/>
              <a:buChar char="-"/>
            </a:pPr>
            <a:endParaRPr lang="en-US" dirty="0">
              <a:solidFill>
                <a:schemeClr val="bg1"/>
              </a:solidFill>
              <a:latin typeface="Sabon Next LT" panose="02000500000000000000" pitchFamily="2" charset="0"/>
              <a:cs typeface="Sabon Next LT" panose="02000500000000000000" pitchFamily="2" charset="0"/>
            </a:endParaRPr>
          </a:p>
          <a:p>
            <a:pPr marL="285750" indent="-285750">
              <a:buFontTx/>
              <a:buChar char="-"/>
            </a:pPr>
            <a:endParaRPr lang="en-IL" dirty="0">
              <a:solidFill>
                <a:schemeClr val="bg1"/>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1805737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59000">
              <a:schemeClr val="bg2">
                <a:lumMod val="40000"/>
                <a:lumOff val="60000"/>
              </a:schemeClr>
            </a:gs>
            <a:gs pos="0">
              <a:schemeClr val="accent1">
                <a:lumMod val="5000"/>
                <a:lumOff val="95000"/>
              </a:schemeClr>
            </a:gs>
            <a:gs pos="100000">
              <a:schemeClr val="bg2">
                <a:lumMod val="60000"/>
                <a:lumOff val="40000"/>
              </a:schemeClr>
            </a:gs>
            <a:gs pos="100000">
              <a:schemeClr val="accent1">
                <a:lumMod val="45000"/>
                <a:lumOff val="55000"/>
              </a:schemeClr>
            </a:gs>
            <a:gs pos="100000">
              <a:schemeClr val="bg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2EE72-4212-E676-AB12-A2183A7887B8}"/>
              </a:ext>
            </a:extLst>
          </p:cNvPr>
          <p:cNvSpPr>
            <a:spLocks noGrp="1"/>
          </p:cNvSpPr>
          <p:nvPr>
            <p:ph type="title"/>
          </p:nvPr>
        </p:nvSpPr>
        <p:spPr>
          <a:xfrm>
            <a:off x="1203960" y="2909134"/>
            <a:ext cx="7233458" cy="3034465"/>
          </a:xfrm>
        </p:spPr>
        <p:txBody>
          <a:bodyPr/>
          <a:lstStyle/>
          <a:p>
            <a:r>
              <a:rPr lang="en-US" dirty="0">
                <a:solidFill>
                  <a:schemeClr val="bg1"/>
                </a:solidFill>
                <a:latin typeface="Sabon Next LT" panose="02000500000000000000" pitchFamily="2" charset="0"/>
                <a:cs typeface="Sabon Next LT" panose="02000500000000000000" pitchFamily="2" charset="0"/>
              </a:rPr>
              <a:t>Thank you for LISTENING</a:t>
            </a:r>
            <a:endParaRPr lang="en-IL" dirty="0">
              <a:solidFill>
                <a:schemeClr val="bg1"/>
              </a:solidFill>
              <a:latin typeface="Sabon Next LT" panose="02000500000000000000" pitchFamily="2" charset="0"/>
              <a:cs typeface="Sabon Next LT" panose="02000500000000000000" pitchFamily="2" charset="0"/>
            </a:endParaRPr>
          </a:p>
        </p:txBody>
      </p:sp>
      <p:pic>
        <p:nvPicPr>
          <p:cNvPr id="5" name="Content Placeholder 4" descr="A blue and white logo&#10;&#10;Description automatically generated">
            <a:extLst>
              <a:ext uri="{FF2B5EF4-FFF2-40B4-BE49-F238E27FC236}">
                <a16:creationId xmlns:a16="http://schemas.microsoft.com/office/drawing/2014/main" id="{DCC1AFEC-2C11-E972-AF89-90D39486B5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56857" y="5724283"/>
            <a:ext cx="1335143" cy="1335143"/>
          </a:xfrm>
        </p:spPr>
      </p:pic>
      <p:sp>
        <p:nvSpPr>
          <p:cNvPr id="6" name="TextBox 5">
            <a:extLst>
              <a:ext uri="{FF2B5EF4-FFF2-40B4-BE49-F238E27FC236}">
                <a16:creationId xmlns:a16="http://schemas.microsoft.com/office/drawing/2014/main" id="{F8AC0A64-9A37-EA5B-4B88-455E87B03502}"/>
              </a:ext>
            </a:extLst>
          </p:cNvPr>
          <p:cNvSpPr txBox="1"/>
          <p:nvPr/>
        </p:nvSpPr>
        <p:spPr>
          <a:xfrm>
            <a:off x="1072055" y="2144110"/>
            <a:ext cx="10089931" cy="1200329"/>
          </a:xfrm>
          <a:prstGeom prst="rect">
            <a:avLst/>
          </a:prstGeom>
          <a:noFill/>
        </p:spPr>
        <p:txBody>
          <a:bodyPr wrap="square" rtlCol="0">
            <a:spAutoFit/>
          </a:bodyPr>
          <a:lstStyle/>
          <a:p>
            <a:pPr marL="285750" indent="-285750">
              <a:buFontTx/>
              <a:buChar char="-"/>
            </a:pPr>
            <a:endParaRPr lang="en-US" dirty="0">
              <a:solidFill>
                <a:schemeClr val="bg1"/>
              </a:solidFill>
              <a:latin typeface="Calibri" panose="020F0502020204030204" pitchFamily="34" charset="0"/>
              <a:cs typeface="Calibri" panose="020F0502020204030204" pitchFamily="34" charset="0"/>
            </a:endParaRPr>
          </a:p>
          <a:p>
            <a:endParaRPr lang="en-US" dirty="0">
              <a:solidFill>
                <a:schemeClr val="bg1"/>
              </a:solidFill>
              <a:latin typeface="Calibri" panose="020F0502020204030204" pitchFamily="34" charset="0"/>
              <a:cs typeface="Calibri" panose="020F0502020204030204" pitchFamily="34" charset="0"/>
            </a:endParaRPr>
          </a:p>
          <a:p>
            <a:pPr marL="285750" indent="-285750">
              <a:buFontTx/>
              <a:buChar char="-"/>
            </a:pPr>
            <a:endParaRPr lang="en-US" dirty="0">
              <a:solidFill>
                <a:schemeClr val="bg1"/>
              </a:solidFill>
              <a:latin typeface="Calibri" panose="020F0502020204030204" pitchFamily="34" charset="0"/>
              <a:cs typeface="Calibri" panose="020F0502020204030204" pitchFamily="34" charset="0"/>
            </a:endParaRPr>
          </a:p>
          <a:p>
            <a:pPr marL="285750" indent="-285750">
              <a:buFontTx/>
              <a:buChar char="-"/>
            </a:pPr>
            <a:endParaRPr lang="en-IL"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32542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59000">
              <a:schemeClr val="bg2">
                <a:lumMod val="40000"/>
                <a:lumOff val="60000"/>
              </a:schemeClr>
            </a:gs>
            <a:gs pos="0">
              <a:schemeClr val="accent1">
                <a:lumMod val="5000"/>
                <a:lumOff val="95000"/>
              </a:schemeClr>
            </a:gs>
            <a:gs pos="100000">
              <a:schemeClr val="bg2">
                <a:lumMod val="60000"/>
                <a:lumOff val="40000"/>
              </a:schemeClr>
            </a:gs>
            <a:gs pos="100000">
              <a:schemeClr val="accent1">
                <a:lumMod val="45000"/>
                <a:lumOff val="55000"/>
              </a:schemeClr>
            </a:gs>
            <a:gs pos="100000">
              <a:schemeClr val="bg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2EE72-4212-E676-AB12-A2183A7887B8}"/>
              </a:ext>
            </a:extLst>
          </p:cNvPr>
          <p:cNvSpPr>
            <a:spLocks noGrp="1"/>
          </p:cNvSpPr>
          <p:nvPr>
            <p:ph type="title"/>
          </p:nvPr>
        </p:nvSpPr>
        <p:spPr/>
        <p:txBody>
          <a:bodyPr/>
          <a:lstStyle/>
          <a:p>
            <a:r>
              <a:rPr lang="en-US" dirty="0"/>
              <a:t>PROBLEM DEFINITION</a:t>
            </a:r>
            <a:endParaRPr lang="en-IL" dirty="0"/>
          </a:p>
        </p:txBody>
      </p:sp>
      <p:pic>
        <p:nvPicPr>
          <p:cNvPr id="5" name="Content Placeholder 4" descr="A blue and white logo&#10;&#10;Description automatically generated">
            <a:extLst>
              <a:ext uri="{FF2B5EF4-FFF2-40B4-BE49-F238E27FC236}">
                <a16:creationId xmlns:a16="http://schemas.microsoft.com/office/drawing/2014/main" id="{DCC1AFEC-2C11-E972-AF89-90D39486B5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56857" y="5724283"/>
            <a:ext cx="1335143" cy="1335143"/>
          </a:xfrm>
        </p:spPr>
      </p:pic>
      <p:sp>
        <p:nvSpPr>
          <p:cNvPr id="6" name="TextBox 5">
            <a:extLst>
              <a:ext uri="{FF2B5EF4-FFF2-40B4-BE49-F238E27FC236}">
                <a16:creationId xmlns:a16="http://schemas.microsoft.com/office/drawing/2014/main" id="{F8AC0A64-9A37-EA5B-4B88-455E87B03502}"/>
              </a:ext>
            </a:extLst>
          </p:cNvPr>
          <p:cNvSpPr txBox="1"/>
          <p:nvPr/>
        </p:nvSpPr>
        <p:spPr>
          <a:xfrm>
            <a:off x="1072055" y="2144110"/>
            <a:ext cx="10089931" cy="3693319"/>
          </a:xfrm>
          <a:prstGeom prst="rect">
            <a:avLst/>
          </a:prstGeom>
          <a:noFill/>
        </p:spPr>
        <p:txBody>
          <a:bodyPr wrap="square" rtlCol="0">
            <a:spAutoFit/>
          </a:bodyPr>
          <a:lstStyle/>
          <a:p>
            <a:pPr marL="285750" indent="-285750">
              <a:buFontTx/>
              <a:buChar char="-"/>
            </a:pPr>
            <a:r>
              <a:rPr lang="en-US" dirty="0">
                <a:solidFill>
                  <a:schemeClr val="bg1"/>
                </a:solidFill>
                <a:latin typeface="Sabon Next LT" panose="02000500000000000000" pitchFamily="2" charset="0"/>
                <a:cs typeface="Sabon Next LT" panose="02000500000000000000" pitchFamily="2" charset="0"/>
              </a:rPr>
              <a:t>In an open sea environment with only </a:t>
            </a:r>
            <a:r>
              <a:rPr lang="en-US" b="1" dirty="0">
                <a:solidFill>
                  <a:schemeClr val="bg1"/>
                </a:solidFill>
                <a:latin typeface="Sabon Next LT" panose="02000500000000000000" pitchFamily="2" charset="0"/>
                <a:cs typeface="Sabon Next LT" panose="02000500000000000000" pitchFamily="2" charset="0"/>
              </a:rPr>
              <a:t>autonomous</a:t>
            </a:r>
            <a:r>
              <a:rPr lang="en-US" dirty="0">
                <a:solidFill>
                  <a:schemeClr val="bg1"/>
                </a:solidFill>
                <a:latin typeface="Sabon Next LT" panose="02000500000000000000" pitchFamily="2" charset="0"/>
                <a:cs typeface="Sabon Next LT" panose="02000500000000000000" pitchFamily="2" charset="0"/>
              </a:rPr>
              <a:t> vessels, each starting simultaneously from source points toward their destinations, the goal is to ensure that all ships reach their destinations safely.</a:t>
            </a:r>
          </a:p>
          <a:p>
            <a:pPr marL="285750" indent="-285750">
              <a:buFontTx/>
              <a:buChar char="-"/>
            </a:pPr>
            <a:endParaRPr lang="en-US" dirty="0">
              <a:solidFill>
                <a:schemeClr val="bg1"/>
              </a:solidFill>
              <a:latin typeface="Sabon Next LT" panose="02000500000000000000" pitchFamily="2" charset="0"/>
              <a:cs typeface="Sabon Next LT" panose="02000500000000000000" pitchFamily="2" charset="0"/>
            </a:endParaRPr>
          </a:p>
          <a:p>
            <a:pPr marL="285750" indent="-285750">
              <a:buFontTx/>
              <a:buChar char="-"/>
            </a:pPr>
            <a:r>
              <a:rPr lang="en-US" dirty="0">
                <a:solidFill>
                  <a:schemeClr val="bg1"/>
                </a:solidFill>
                <a:latin typeface="Sabon Next LT" panose="02000500000000000000" pitchFamily="2" charset="0"/>
                <a:cs typeface="Sabon Next LT" panose="02000500000000000000" pitchFamily="2" charset="0"/>
              </a:rPr>
              <a:t>Compliance with current maritime navigation rules.</a:t>
            </a:r>
          </a:p>
          <a:p>
            <a:pPr marL="285750" indent="-285750">
              <a:buFontTx/>
              <a:buChar char="-"/>
            </a:pPr>
            <a:endParaRPr lang="en-US" dirty="0">
              <a:solidFill>
                <a:schemeClr val="bg1"/>
              </a:solidFill>
              <a:latin typeface="Sabon Next LT" panose="02000500000000000000" pitchFamily="2" charset="0"/>
              <a:cs typeface="Sabon Next LT" panose="02000500000000000000" pitchFamily="2" charset="0"/>
            </a:endParaRPr>
          </a:p>
          <a:p>
            <a:pPr marL="285750" indent="-285750">
              <a:buFontTx/>
              <a:buChar char="-"/>
            </a:pPr>
            <a:endParaRPr lang="en-US" dirty="0">
              <a:solidFill>
                <a:schemeClr val="bg1"/>
              </a:solidFill>
              <a:latin typeface="Sabon Next LT" panose="02000500000000000000" pitchFamily="2" charset="0"/>
              <a:cs typeface="Sabon Next LT" panose="02000500000000000000" pitchFamily="2" charset="0"/>
            </a:endParaRPr>
          </a:p>
          <a:p>
            <a:pPr marL="285750" indent="-285750">
              <a:buFontTx/>
              <a:buChar char="-"/>
            </a:pPr>
            <a:endParaRPr lang="en-US" dirty="0">
              <a:solidFill>
                <a:schemeClr val="bg1"/>
              </a:solidFill>
              <a:latin typeface="Sabon Next LT" panose="02000500000000000000" pitchFamily="2" charset="0"/>
              <a:cs typeface="Sabon Next LT" panose="02000500000000000000" pitchFamily="2" charset="0"/>
            </a:endParaRPr>
          </a:p>
          <a:p>
            <a:pPr marL="285750" indent="-285750">
              <a:buFontTx/>
              <a:buChar char="-"/>
            </a:pPr>
            <a:endParaRPr lang="en-US" dirty="0">
              <a:solidFill>
                <a:schemeClr val="bg1"/>
              </a:solidFill>
              <a:latin typeface="Sabon Next LT" panose="02000500000000000000" pitchFamily="2" charset="0"/>
              <a:cs typeface="Sabon Next LT" panose="02000500000000000000" pitchFamily="2" charset="0"/>
            </a:endParaRPr>
          </a:p>
          <a:p>
            <a:pPr marL="285750" indent="-285750">
              <a:buFontTx/>
              <a:buChar char="-"/>
            </a:pPr>
            <a:endParaRPr lang="en-US" dirty="0">
              <a:solidFill>
                <a:schemeClr val="bg1"/>
              </a:solidFill>
              <a:latin typeface="Sabon Next LT" panose="02000500000000000000" pitchFamily="2" charset="0"/>
              <a:cs typeface="Sabon Next LT" panose="02000500000000000000" pitchFamily="2" charset="0"/>
            </a:endParaRPr>
          </a:p>
          <a:p>
            <a:pPr marL="285750" indent="-285750">
              <a:buFontTx/>
              <a:buChar char="-"/>
            </a:pPr>
            <a:endParaRPr lang="en-US" dirty="0">
              <a:solidFill>
                <a:schemeClr val="bg1"/>
              </a:solidFill>
              <a:latin typeface="Sabon Next LT" panose="02000500000000000000" pitchFamily="2" charset="0"/>
              <a:cs typeface="Sabon Next LT" panose="02000500000000000000" pitchFamily="2" charset="0"/>
            </a:endParaRPr>
          </a:p>
          <a:p>
            <a:pPr marL="285750" indent="-285750">
              <a:buFontTx/>
              <a:buChar char="-"/>
            </a:pPr>
            <a:endParaRPr lang="en-US" dirty="0">
              <a:solidFill>
                <a:schemeClr val="bg1"/>
              </a:solidFill>
              <a:latin typeface="Sabon Next LT" panose="02000500000000000000" pitchFamily="2" charset="0"/>
              <a:cs typeface="Sabon Next LT" panose="02000500000000000000" pitchFamily="2" charset="0"/>
            </a:endParaRPr>
          </a:p>
          <a:p>
            <a:pPr marL="285750" indent="-285750">
              <a:buFontTx/>
              <a:buChar char="-"/>
            </a:pPr>
            <a:endParaRPr lang="en-IL" dirty="0">
              <a:solidFill>
                <a:schemeClr val="bg1"/>
              </a:solidFill>
              <a:latin typeface="Sabon Next LT" panose="02000500000000000000" pitchFamily="2" charset="0"/>
              <a:cs typeface="Sabon Next LT" panose="02000500000000000000" pitchFamily="2" charset="0"/>
            </a:endParaRPr>
          </a:p>
        </p:txBody>
      </p:sp>
      <p:pic>
        <p:nvPicPr>
          <p:cNvPr id="8" name="Picture 7">
            <a:extLst>
              <a:ext uri="{FF2B5EF4-FFF2-40B4-BE49-F238E27FC236}">
                <a16:creationId xmlns:a16="http://schemas.microsoft.com/office/drawing/2014/main" id="{8C91B2B9-1B31-B403-AD77-D2B244122B1F}"/>
              </a:ext>
            </a:extLst>
          </p:cNvPr>
          <p:cNvPicPr>
            <a:picLocks noChangeAspect="1"/>
          </p:cNvPicPr>
          <p:nvPr/>
        </p:nvPicPr>
        <p:blipFill>
          <a:blip r:embed="rId4"/>
          <a:stretch>
            <a:fillRect/>
          </a:stretch>
        </p:blipFill>
        <p:spPr>
          <a:xfrm>
            <a:off x="2644486" y="4098174"/>
            <a:ext cx="6067125" cy="2254422"/>
          </a:xfrm>
          <a:prstGeom prst="rect">
            <a:avLst/>
          </a:prstGeom>
        </p:spPr>
      </p:pic>
      <p:sp>
        <p:nvSpPr>
          <p:cNvPr id="10" name="TextBox 9">
            <a:extLst>
              <a:ext uri="{FF2B5EF4-FFF2-40B4-BE49-F238E27FC236}">
                <a16:creationId xmlns:a16="http://schemas.microsoft.com/office/drawing/2014/main" id="{B109EE28-91A1-41F0-D8E4-F621254F0ED8}"/>
              </a:ext>
            </a:extLst>
          </p:cNvPr>
          <p:cNvSpPr txBox="1"/>
          <p:nvPr/>
        </p:nvSpPr>
        <p:spPr>
          <a:xfrm>
            <a:off x="3047654" y="3344086"/>
            <a:ext cx="6095306" cy="369332"/>
          </a:xfrm>
          <a:prstGeom prst="rect">
            <a:avLst/>
          </a:prstGeom>
          <a:noFill/>
        </p:spPr>
        <p:txBody>
          <a:bodyPr wrap="square">
            <a:spAutoFit/>
          </a:bodyPr>
          <a:lstStyle/>
          <a:p>
            <a:endParaRPr lang="en-IL" dirty="0"/>
          </a:p>
        </p:txBody>
      </p:sp>
      <p:sp>
        <p:nvSpPr>
          <p:cNvPr id="11" name="Rectangle 1">
            <a:extLst>
              <a:ext uri="{FF2B5EF4-FFF2-40B4-BE49-F238E27FC236}">
                <a16:creationId xmlns:a16="http://schemas.microsoft.com/office/drawing/2014/main" id="{F52914EE-6D20-4A57-4F0B-11C126C2287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spTree>
    <p:extLst>
      <p:ext uri="{BB962C8B-B14F-4D97-AF65-F5344CB8AC3E}">
        <p14:creationId xmlns:p14="http://schemas.microsoft.com/office/powerpoint/2010/main" val="2691671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59000">
              <a:schemeClr val="bg2">
                <a:lumMod val="40000"/>
                <a:lumOff val="60000"/>
              </a:schemeClr>
            </a:gs>
            <a:gs pos="0">
              <a:schemeClr val="accent1">
                <a:lumMod val="5000"/>
                <a:lumOff val="95000"/>
              </a:schemeClr>
            </a:gs>
            <a:gs pos="100000">
              <a:schemeClr val="bg2">
                <a:lumMod val="60000"/>
                <a:lumOff val="40000"/>
              </a:schemeClr>
            </a:gs>
            <a:gs pos="100000">
              <a:schemeClr val="accent1">
                <a:lumMod val="45000"/>
                <a:lumOff val="55000"/>
              </a:schemeClr>
            </a:gs>
            <a:gs pos="100000">
              <a:schemeClr val="bg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2EE72-4212-E676-AB12-A2183A7887B8}"/>
              </a:ext>
            </a:extLst>
          </p:cNvPr>
          <p:cNvSpPr>
            <a:spLocks noGrp="1"/>
          </p:cNvSpPr>
          <p:nvPr>
            <p:ph type="title"/>
          </p:nvPr>
        </p:nvSpPr>
        <p:spPr/>
        <p:txBody>
          <a:bodyPr/>
          <a:lstStyle/>
          <a:p>
            <a:r>
              <a:rPr lang="en-US" dirty="0"/>
              <a:t>COLREG</a:t>
            </a:r>
            <a:endParaRPr lang="en-IL" dirty="0"/>
          </a:p>
        </p:txBody>
      </p:sp>
      <p:pic>
        <p:nvPicPr>
          <p:cNvPr id="5" name="Content Placeholder 4" descr="A blue and white logo&#10;&#10;Description automatically generated">
            <a:extLst>
              <a:ext uri="{FF2B5EF4-FFF2-40B4-BE49-F238E27FC236}">
                <a16:creationId xmlns:a16="http://schemas.microsoft.com/office/drawing/2014/main" id="{DCC1AFEC-2C11-E972-AF89-90D39486B5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56857" y="5724283"/>
            <a:ext cx="1335143" cy="1335143"/>
          </a:xfrm>
        </p:spPr>
      </p:pic>
      <p:sp>
        <p:nvSpPr>
          <p:cNvPr id="6" name="TextBox 5">
            <a:extLst>
              <a:ext uri="{FF2B5EF4-FFF2-40B4-BE49-F238E27FC236}">
                <a16:creationId xmlns:a16="http://schemas.microsoft.com/office/drawing/2014/main" id="{F8AC0A64-9A37-EA5B-4B88-455E87B03502}"/>
              </a:ext>
            </a:extLst>
          </p:cNvPr>
          <p:cNvSpPr txBox="1"/>
          <p:nvPr/>
        </p:nvSpPr>
        <p:spPr>
          <a:xfrm>
            <a:off x="1072055" y="2144110"/>
            <a:ext cx="10089931" cy="3139321"/>
          </a:xfrm>
          <a:prstGeom prst="rect">
            <a:avLst/>
          </a:prstGeom>
          <a:noFill/>
        </p:spPr>
        <p:txBody>
          <a:bodyPr wrap="square" rtlCol="0">
            <a:spAutoFit/>
          </a:bodyPr>
          <a:lstStyle/>
          <a:p>
            <a:pPr marL="285750" indent="-285750">
              <a:buFontTx/>
              <a:buChar char="-"/>
            </a:pPr>
            <a:r>
              <a:rPr lang="en-US" dirty="0">
                <a:solidFill>
                  <a:schemeClr val="bg1"/>
                </a:solidFill>
                <a:latin typeface="Sabon Next LT" panose="02000500000000000000" pitchFamily="2" charset="0"/>
                <a:cs typeface="Sabon Next LT" panose="02000500000000000000" pitchFamily="2" charset="0"/>
              </a:rPr>
              <a:t>IMO(International Maritime Organization) established COLRG – Convention on the International Regulations for Preventing Collisions at Sea. </a:t>
            </a:r>
          </a:p>
          <a:p>
            <a:pPr marL="285750" indent="-285750">
              <a:buFontTx/>
              <a:buChar char="-"/>
            </a:pPr>
            <a:r>
              <a:rPr lang="en-US" dirty="0">
                <a:solidFill>
                  <a:schemeClr val="bg1"/>
                </a:solidFill>
                <a:latin typeface="Sabon Next LT" panose="02000500000000000000" pitchFamily="2" charset="0"/>
                <a:cs typeface="Sabon Next LT" panose="02000500000000000000" pitchFamily="2" charset="0"/>
              </a:rPr>
              <a:t>COLREG sets out the rules that all vessels must follow to prevent collision. Just as there are rules to be followed by car drivers, there are rules to be followed by vessels.</a:t>
            </a:r>
            <a:br>
              <a:rPr lang="en-US" dirty="0">
                <a:solidFill>
                  <a:schemeClr val="bg1"/>
                </a:solidFill>
                <a:latin typeface="Sabon Next LT" panose="02000500000000000000" pitchFamily="2" charset="0"/>
                <a:cs typeface="Sabon Next LT" panose="02000500000000000000" pitchFamily="2" charset="0"/>
              </a:rPr>
            </a:br>
            <a:endParaRPr lang="en-US" dirty="0">
              <a:solidFill>
                <a:schemeClr val="bg1"/>
              </a:solidFill>
              <a:latin typeface="Sabon Next LT" panose="02000500000000000000" pitchFamily="2" charset="0"/>
              <a:cs typeface="Sabon Next LT" panose="02000500000000000000" pitchFamily="2" charset="0"/>
            </a:endParaRPr>
          </a:p>
          <a:p>
            <a:endParaRPr lang="en-US" dirty="0">
              <a:solidFill>
                <a:schemeClr val="bg1"/>
              </a:solidFill>
              <a:latin typeface="Sabon Next LT" panose="02000500000000000000" pitchFamily="2" charset="0"/>
              <a:cs typeface="Sabon Next LT" panose="02000500000000000000" pitchFamily="2" charset="0"/>
            </a:endParaRPr>
          </a:p>
          <a:p>
            <a:pPr marL="285750" indent="-285750">
              <a:buFontTx/>
              <a:buChar char="-"/>
            </a:pPr>
            <a:endParaRPr lang="en-US" dirty="0">
              <a:solidFill>
                <a:schemeClr val="bg1"/>
              </a:solidFill>
              <a:latin typeface="Sabon Next LT" panose="02000500000000000000" pitchFamily="2" charset="0"/>
              <a:cs typeface="Sabon Next LT" panose="02000500000000000000" pitchFamily="2" charset="0"/>
            </a:endParaRPr>
          </a:p>
          <a:p>
            <a:endParaRPr lang="en-US" dirty="0">
              <a:solidFill>
                <a:schemeClr val="bg1"/>
              </a:solidFill>
              <a:latin typeface="Sabon Next LT" panose="02000500000000000000" pitchFamily="2" charset="0"/>
              <a:cs typeface="Sabon Next LT" panose="02000500000000000000" pitchFamily="2" charset="0"/>
            </a:endParaRPr>
          </a:p>
          <a:p>
            <a:pPr marL="285750" indent="-285750">
              <a:buFontTx/>
              <a:buChar char="-"/>
            </a:pPr>
            <a:endParaRPr lang="en-US" dirty="0">
              <a:solidFill>
                <a:schemeClr val="bg1"/>
              </a:solidFill>
              <a:latin typeface="Sabon Next LT" panose="02000500000000000000" pitchFamily="2" charset="0"/>
              <a:cs typeface="Sabon Next LT" panose="02000500000000000000" pitchFamily="2" charset="0"/>
            </a:endParaRPr>
          </a:p>
          <a:p>
            <a:pPr marL="285750" indent="-285750">
              <a:buFontTx/>
              <a:buChar char="-"/>
            </a:pPr>
            <a:endParaRPr lang="en-US" dirty="0">
              <a:solidFill>
                <a:schemeClr val="bg1"/>
              </a:solidFill>
              <a:latin typeface="Sabon Next LT" panose="02000500000000000000" pitchFamily="2" charset="0"/>
              <a:cs typeface="Sabon Next LT" panose="02000500000000000000" pitchFamily="2" charset="0"/>
            </a:endParaRPr>
          </a:p>
          <a:p>
            <a:pPr marL="285750" indent="-285750">
              <a:buFontTx/>
              <a:buChar char="-"/>
            </a:pPr>
            <a:endParaRPr lang="en-IL" dirty="0">
              <a:solidFill>
                <a:schemeClr val="bg1"/>
              </a:solidFill>
              <a:latin typeface="Sabon Next LT" panose="02000500000000000000" pitchFamily="2" charset="0"/>
              <a:cs typeface="Sabon Next LT" panose="02000500000000000000" pitchFamily="2" charset="0"/>
            </a:endParaRPr>
          </a:p>
        </p:txBody>
      </p:sp>
      <p:pic>
        <p:nvPicPr>
          <p:cNvPr id="1026" name="Picture 2">
            <a:extLst>
              <a:ext uri="{FF2B5EF4-FFF2-40B4-BE49-F238E27FC236}">
                <a16:creationId xmlns:a16="http://schemas.microsoft.com/office/drawing/2014/main" id="{9BD581D1-95F0-6545-5F96-B774BF23DD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014" y="3408821"/>
            <a:ext cx="6002507" cy="330984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he origin of Port and Starboard - Mandurah Yacht Academy">
            <a:extLst>
              <a:ext uri="{FF2B5EF4-FFF2-40B4-BE49-F238E27FC236}">
                <a16:creationId xmlns:a16="http://schemas.microsoft.com/office/drawing/2014/main" id="{AC15ABF4-77BC-CAC4-E8B8-EC96D5E328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3518" y="3903473"/>
            <a:ext cx="2093481" cy="209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898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59000">
              <a:schemeClr val="bg2">
                <a:lumMod val="40000"/>
                <a:lumOff val="60000"/>
              </a:schemeClr>
            </a:gs>
            <a:gs pos="0">
              <a:schemeClr val="accent1">
                <a:lumMod val="5000"/>
                <a:lumOff val="95000"/>
              </a:schemeClr>
            </a:gs>
            <a:gs pos="100000">
              <a:schemeClr val="bg2">
                <a:lumMod val="60000"/>
                <a:lumOff val="40000"/>
              </a:schemeClr>
            </a:gs>
            <a:gs pos="100000">
              <a:schemeClr val="accent1">
                <a:lumMod val="45000"/>
                <a:lumOff val="55000"/>
              </a:schemeClr>
            </a:gs>
            <a:gs pos="100000">
              <a:schemeClr val="bg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2EE72-4212-E676-AB12-A2183A7887B8}"/>
              </a:ext>
            </a:extLst>
          </p:cNvPr>
          <p:cNvSpPr>
            <a:spLocks noGrp="1"/>
          </p:cNvSpPr>
          <p:nvPr>
            <p:ph type="title"/>
          </p:nvPr>
        </p:nvSpPr>
        <p:spPr/>
        <p:txBody>
          <a:bodyPr/>
          <a:lstStyle/>
          <a:p>
            <a:r>
              <a:rPr lang="en-US" dirty="0"/>
              <a:t>GOALS</a:t>
            </a:r>
            <a:endParaRPr lang="en-IL" dirty="0"/>
          </a:p>
        </p:txBody>
      </p:sp>
      <p:pic>
        <p:nvPicPr>
          <p:cNvPr id="5" name="Content Placeholder 4" descr="A blue and white logo&#10;&#10;Description automatically generated">
            <a:extLst>
              <a:ext uri="{FF2B5EF4-FFF2-40B4-BE49-F238E27FC236}">
                <a16:creationId xmlns:a16="http://schemas.microsoft.com/office/drawing/2014/main" id="{DCC1AFEC-2C11-E972-AF89-90D39486B5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56857" y="5724283"/>
            <a:ext cx="1335143" cy="1335143"/>
          </a:xfrm>
        </p:spPr>
      </p:pic>
      <p:sp>
        <p:nvSpPr>
          <p:cNvPr id="6" name="TextBox 5">
            <a:extLst>
              <a:ext uri="{FF2B5EF4-FFF2-40B4-BE49-F238E27FC236}">
                <a16:creationId xmlns:a16="http://schemas.microsoft.com/office/drawing/2014/main" id="{F8AC0A64-9A37-EA5B-4B88-455E87B03502}"/>
              </a:ext>
            </a:extLst>
          </p:cNvPr>
          <p:cNvSpPr txBox="1"/>
          <p:nvPr/>
        </p:nvSpPr>
        <p:spPr>
          <a:xfrm>
            <a:off x="1072055" y="2144110"/>
            <a:ext cx="10089931" cy="1754326"/>
          </a:xfrm>
          <a:prstGeom prst="rect">
            <a:avLst/>
          </a:prstGeom>
          <a:noFill/>
        </p:spPr>
        <p:txBody>
          <a:bodyPr wrap="square" rtlCol="0">
            <a:spAutoFit/>
          </a:bodyPr>
          <a:lstStyle/>
          <a:p>
            <a:pPr marL="285750" indent="-285750">
              <a:buFontTx/>
              <a:buChar char="-"/>
            </a:pPr>
            <a:r>
              <a:rPr lang="en-US" dirty="0">
                <a:solidFill>
                  <a:schemeClr val="bg1"/>
                </a:solidFill>
                <a:latin typeface="Sabon Next LT" panose="02000500000000000000" pitchFamily="2" charset="0"/>
                <a:cs typeface="Sabon Next LT" panose="02000500000000000000" pitchFamily="2" charset="0"/>
              </a:rPr>
              <a:t>Theoretical goal - Develop an algorithm for collision avoidance that complies to COLREG.</a:t>
            </a:r>
            <a:br>
              <a:rPr lang="en-US" dirty="0">
                <a:solidFill>
                  <a:schemeClr val="bg1"/>
                </a:solidFill>
                <a:latin typeface="Sabon Next LT" panose="02000500000000000000" pitchFamily="2" charset="0"/>
                <a:cs typeface="Sabon Next LT" panose="02000500000000000000" pitchFamily="2" charset="0"/>
              </a:rPr>
            </a:br>
            <a:endParaRPr lang="en-US" dirty="0">
              <a:solidFill>
                <a:schemeClr val="bg1"/>
              </a:solidFill>
              <a:latin typeface="Sabon Next LT" panose="02000500000000000000" pitchFamily="2" charset="0"/>
              <a:cs typeface="Sabon Next LT" panose="02000500000000000000" pitchFamily="2" charset="0"/>
            </a:endParaRPr>
          </a:p>
          <a:p>
            <a:pPr marL="285750" indent="-285750">
              <a:buFontTx/>
              <a:buChar char="-"/>
            </a:pPr>
            <a:r>
              <a:rPr lang="en-US" dirty="0">
                <a:solidFill>
                  <a:schemeClr val="bg1"/>
                </a:solidFill>
                <a:latin typeface="Sabon Next LT" panose="02000500000000000000" pitchFamily="2" charset="0"/>
                <a:cs typeface="Sabon Next LT" panose="02000500000000000000" pitchFamily="2" charset="0"/>
              </a:rPr>
              <a:t>Practical goal - develop a simulator that runs our algorithm.</a:t>
            </a:r>
          </a:p>
          <a:p>
            <a:endParaRPr lang="en-US" dirty="0">
              <a:solidFill>
                <a:schemeClr val="bg1"/>
              </a:solidFill>
              <a:latin typeface="Sabon Next LT" panose="02000500000000000000" pitchFamily="2" charset="0"/>
              <a:cs typeface="Sabon Next LT" panose="02000500000000000000" pitchFamily="2" charset="0"/>
            </a:endParaRPr>
          </a:p>
          <a:p>
            <a:pPr marL="285750" indent="-285750">
              <a:buFontTx/>
              <a:buChar char="-"/>
            </a:pPr>
            <a:endParaRPr lang="en-US" dirty="0">
              <a:solidFill>
                <a:schemeClr val="bg1"/>
              </a:solidFill>
              <a:latin typeface="Sabon Next LT" panose="02000500000000000000" pitchFamily="2" charset="0"/>
              <a:cs typeface="Sabon Next LT" panose="02000500000000000000" pitchFamily="2" charset="0"/>
            </a:endParaRPr>
          </a:p>
          <a:p>
            <a:pPr marL="285750" indent="-285750">
              <a:buFontTx/>
              <a:buChar char="-"/>
            </a:pPr>
            <a:endParaRPr lang="en-IL" dirty="0">
              <a:solidFill>
                <a:schemeClr val="bg1"/>
              </a:solidFill>
              <a:latin typeface="Sabon Next LT" panose="02000500000000000000" pitchFamily="2" charset="0"/>
              <a:cs typeface="Sabon Next LT" panose="02000500000000000000" pitchFamily="2" charset="0"/>
            </a:endParaRPr>
          </a:p>
        </p:txBody>
      </p:sp>
      <p:pic>
        <p:nvPicPr>
          <p:cNvPr id="3" name="Picture 2">
            <a:extLst>
              <a:ext uri="{FF2B5EF4-FFF2-40B4-BE49-F238E27FC236}">
                <a16:creationId xmlns:a16="http://schemas.microsoft.com/office/drawing/2014/main" id="{998AC85E-52A0-4842-65E9-BBEC52401CC8}"/>
              </a:ext>
            </a:extLst>
          </p:cNvPr>
          <p:cNvPicPr>
            <a:picLocks noChangeAspect="1"/>
          </p:cNvPicPr>
          <p:nvPr/>
        </p:nvPicPr>
        <p:blipFill>
          <a:blip r:embed="rId4"/>
          <a:stretch>
            <a:fillRect/>
          </a:stretch>
        </p:blipFill>
        <p:spPr>
          <a:xfrm>
            <a:off x="1202919" y="3544000"/>
            <a:ext cx="3073895" cy="3029824"/>
          </a:xfrm>
          <a:prstGeom prst="rect">
            <a:avLst/>
          </a:prstGeom>
        </p:spPr>
      </p:pic>
      <p:pic>
        <p:nvPicPr>
          <p:cNvPr id="8196" name="Picture 4" descr="Enhancing Collision Avoidance at Sea: A Fuzzy Logic Decision Support System">
            <a:extLst>
              <a:ext uri="{FF2B5EF4-FFF2-40B4-BE49-F238E27FC236}">
                <a16:creationId xmlns:a16="http://schemas.microsoft.com/office/drawing/2014/main" id="{58AA46B9-B18F-F191-ACCE-66D8046524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0240" y="3732811"/>
            <a:ext cx="5756617" cy="2783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669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59000">
              <a:schemeClr val="bg2">
                <a:lumMod val="40000"/>
                <a:lumOff val="60000"/>
              </a:schemeClr>
            </a:gs>
            <a:gs pos="0">
              <a:schemeClr val="accent1">
                <a:lumMod val="5000"/>
                <a:lumOff val="95000"/>
              </a:schemeClr>
            </a:gs>
            <a:gs pos="100000">
              <a:schemeClr val="bg2">
                <a:lumMod val="60000"/>
                <a:lumOff val="40000"/>
              </a:schemeClr>
            </a:gs>
            <a:gs pos="100000">
              <a:schemeClr val="accent1">
                <a:lumMod val="45000"/>
                <a:lumOff val="55000"/>
              </a:schemeClr>
            </a:gs>
            <a:gs pos="100000">
              <a:schemeClr val="bg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2EE72-4212-E676-AB12-A2183A7887B8}"/>
              </a:ext>
            </a:extLst>
          </p:cNvPr>
          <p:cNvSpPr>
            <a:spLocks noGrp="1"/>
          </p:cNvSpPr>
          <p:nvPr>
            <p:ph type="title"/>
          </p:nvPr>
        </p:nvSpPr>
        <p:spPr/>
        <p:txBody>
          <a:bodyPr/>
          <a:lstStyle/>
          <a:p>
            <a:r>
              <a:rPr lang="en-US" dirty="0"/>
              <a:t>ENVIRONMENT </a:t>
            </a:r>
            <a:endParaRPr lang="en-IL" dirty="0"/>
          </a:p>
        </p:txBody>
      </p:sp>
      <p:pic>
        <p:nvPicPr>
          <p:cNvPr id="5" name="Content Placeholder 4" descr="A blue and white logo&#10;&#10;Description automatically generated">
            <a:extLst>
              <a:ext uri="{FF2B5EF4-FFF2-40B4-BE49-F238E27FC236}">
                <a16:creationId xmlns:a16="http://schemas.microsoft.com/office/drawing/2014/main" id="{DCC1AFEC-2C11-E972-AF89-90D39486B5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56857" y="5724283"/>
            <a:ext cx="1335143" cy="1335143"/>
          </a:xfrm>
        </p:spPr>
      </p:pic>
      <p:sp>
        <p:nvSpPr>
          <p:cNvPr id="6" name="TextBox 5">
            <a:extLst>
              <a:ext uri="{FF2B5EF4-FFF2-40B4-BE49-F238E27FC236}">
                <a16:creationId xmlns:a16="http://schemas.microsoft.com/office/drawing/2014/main" id="{F8AC0A64-9A37-EA5B-4B88-455E87B03502}"/>
              </a:ext>
            </a:extLst>
          </p:cNvPr>
          <p:cNvSpPr txBox="1"/>
          <p:nvPr/>
        </p:nvSpPr>
        <p:spPr>
          <a:xfrm>
            <a:off x="603008" y="2048007"/>
            <a:ext cx="10089931" cy="2339102"/>
          </a:xfrm>
          <a:prstGeom prst="rect">
            <a:avLst/>
          </a:prstGeom>
          <a:noFill/>
        </p:spPr>
        <p:txBody>
          <a:bodyPr wrap="square" rtlCol="0">
            <a:spAutoFit/>
          </a:bodyPr>
          <a:lstStyle/>
          <a:p>
            <a:pPr marL="285750" indent="-285750" rtl="0" fontAlgn="base">
              <a:spcBef>
                <a:spcPts val="1200"/>
              </a:spcBef>
              <a:spcAft>
                <a:spcPts val="0"/>
              </a:spcAft>
              <a:buFontTx/>
              <a:buChar char="-"/>
            </a:pPr>
            <a:r>
              <a:rPr lang="en-US" sz="1800" b="0" i="0" u="none" strike="noStrike" dirty="0">
                <a:solidFill>
                  <a:srgbClr val="000000"/>
                </a:solidFill>
                <a:effectLst/>
                <a:latin typeface="Sabon Next LT" panose="02000500000000000000" pitchFamily="2" charset="0"/>
                <a:cs typeface="Sabon Next LT" panose="02000500000000000000" pitchFamily="2" charset="0"/>
              </a:rPr>
              <a:t>Safety zone: a circular area around the ships with configurable radius e.g., 50m.</a:t>
            </a:r>
          </a:p>
          <a:p>
            <a:pPr marL="285750" indent="-285750" fontAlgn="base">
              <a:spcBef>
                <a:spcPts val="1200"/>
              </a:spcBef>
              <a:buFontTx/>
              <a:buChar char="-"/>
            </a:pPr>
            <a:r>
              <a:rPr lang="en-US" sz="1800" b="0" i="0" u="none" strike="noStrike" dirty="0">
                <a:solidFill>
                  <a:srgbClr val="000000"/>
                </a:solidFill>
                <a:effectLst/>
                <a:latin typeface="Sabon Next LT" panose="02000500000000000000" pitchFamily="2" charset="0"/>
                <a:cs typeface="Sabon Next LT" panose="02000500000000000000" pitchFamily="2" charset="0"/>
              </a:rPr>
              <a:t>Horizon - the lookahead distance considered by the vessels when searching for potential collision and for collision avoidance maneuvering.</a:t>
            </a:r>
          </a:p>
          <a:p>
            <a:pPr rtl="0" fontAlgn="base">
              <a:spcBef>
                <a:spcPts val="0"/>
              </a:spcBef>
              <a:spcAft>
                <a:spcPts val="1200"/>
              </a:spcAft>
            </a:pPr>
            <a:r>
              <a:rPr lang="en-US" dirty="0">
                <a:solidFill>
                  <a:srgbClr val="000000"/>
                </a:solidFill>
                <a:latin typeface="Sabon Next LT" panose="02000500000000000000" pitchFamily="2" charset="0"/>
                <a:cs typeface="Sabon Next LT" panose="02000500000000000000" pitchFamily="2" charset="0"/>
              </a:rPr>
              <a:t>-   </a:t>
            </a:r>
            <a:r>
              <a:rPr lang="en-US" sz="1800" b="0" i="0" u="none" strike="noStrike" dirty="0">
                <a:solidFill>
                  <a:srgbClr val="000000"/>
                </a:solidFill>
                <a:effectLst/>
                <a:latin typeface="Sabon Next LT" panose="02000500000000000000" pitchFamily="2" charset="0"/>
                <a:cs typeface="Sabon Next LT" panose="02000500000000000000" pitchFamily="2" charset="0"/>
              </a:rPr>
              <a:t>Time step - An interval in the simulation during which the system updates the state of all ships.</a:t>
            </a:r>
          </a:p>
          <a:p>
            <a:endParaRPr lang="en-US" dirty="0">
              <a:solidFill>
                <a:schemeClr val="bg1"/>
              </a:solidFill>
              <a:latin typeface="Sabon Next LT" panose="02000500000000000000" pitchFamily="2" charset="0"/>
              <a:cs typeface="Sabon Next LT" panose="02000500000000000000" pitchFamily="2" charset="0"/>
            </a:endParaRPr>
          </a:p>
          <a:p>
            <a:pPr marL="285750" indent="-285750">
              <a:buFontTx/>
              <a:buChar char="-"/>
            </a:pPr>
            <a:endParaRPr lang="en-US" dirty="0">
              <a:solidFill>
                <a:schemeClr val="bg1"/>
              </a:solidFill>
              <a:latin typeface="Sabon Next LT" panose="02000500000000000000" pitchFamily="2" charset="0"/>
              <a:cs typeface="Sabon Next LT" panose="02000500000000000000" pitchFamily="2" charset="0"/>
            </a:endParaRPr>
          </a:p>
          <a:p>
            <a:pPr marL="285750" indent="-285750">
              <a:buFontTx/>
              <a:buChar char="-"/>
            </a:pPr>
            <a:endParaRPr lang="en-IL" dirty="0">
              <a:solidFill>
                <a:schemeClr val="bg1"/>
              </a:solidFill>
              <a:latin typeface="Sabon Next LT" panose="02000500000000000000" pitchFamily="2" charset="0"/>
              <a:cs typeface="Sabon Next LT" panose="02000500000000000000" pitchFamily="2" charset="0"/>
            </a:endParaRPr>
          </a:p>
        </p:txBody>
      </p:sp>
      <p:pic>
        <p:nvPicPr>
          <p:cNvPr id="3" name="Picture 2">
            <a:extLst>
              <a:ext uri="{FF2B5EF4-FFF2-40B4-BE49-F238E27FC236}">
                <a16:creationId xmlns:a16="http://schemas.microsoft.com/office/drawing/2014/main" id="{0D44DA7E-0312-E325-8467-CE4B19D389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8424" y="3458755"/>
            <a:ext cx="3262085" cy="326208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2E10EAE5-4F90-96FB-63BA-D8F8CB8E64A1}"/>
              </a:ext>
            </a:extLst>
          </p:cNvPr>
          <p:cNvCxnSpPr/>
          <p:nvPr/>
        </p:nvCxnSpPr>
        <p:spPr>
          <a:xfrm flipV="1">
            <a:off x="4655129" y="5727798"/>
            <a:ext cx="324197" cy="315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4AAFEF1-BC01-EDE2-12B2-E92ABC022AA1}"/>
              </a:ext>
            </a:extLst>
          </p:cNvPr>
          <p:cNvCxnSpPr>
            <a:cxnSpLocks/>
          </p:cNvCxnSpPr>
          <p:nvPr/>
        </p:nvCxnSpPr>
        <p:spPr>
          <a:xfrm flipH="1">
            <a:off x="5870104" y="4247774"/>
            <a:ext cx="253539" cy="433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0CCED2-B605-28F8-1D06-05514D428772}"/>
              </a:ext>
            </a:extLst>
          </p:cNvPr>
          <p:cNvSpPr txBox="1"/>
          <p:nvPr/>
        </p:nvSpPr>
        <p:spPr>
          <a:xfrm>
            <a:off x="5581567" y="4637258"/>
            <a:ext cx="893016" cy="215444"/>
          </a:xfrm>
          <a:prstGeom prst="rect">
            <a:avLst/>
          </a:prstGeom>
          <a:noFill/>
        </p:spPr>
        <p:txBody>
          <a:bodyPr wrap="square" rtlCol="0">
            <a:spAutoFit/>
          </a:bodyPr>
          <a:lstStyle/>
          <a:p>
            <a:r>
              <a:rPr lang="en-US" sz="800" dirty="0">
                <a:solidFill>
                  <a:schemeClr val="bg1"/>
                </a:solidFill>
                <a:latin typeface="Sabon Next LT" panose="02000500000000000000" pitchFamily="2" charset="0"/>
                <a:cs typeface="Sabon Next LT" panose="02000500000000000000" pitchFamily="2" charset="0"/>
              </a:rPr>
              <a:t>Horizon</a:t>
            </a:r>
            <a:endParaRPr lang="en-IL" sz="800" dirty="0">
              <a:solidFill>
                <a:schemeClr val="bg1"/>
              </a:solidFill>
              <a:latin typeface="Sabon Next LT" panose="02000500000000000000" pitchFamily="2" charset="0"/>
              <a:cs typeface="Sabon Next LT" panose="02000500000000000000" pitchFamily="2" charset="0"/>
            </a:endParaRPr>
          </a:p>
        </p:txBody>
      </p:sp>
      <p:sp>
        <p:nvSpPr>
          <p:cNvPr id="9" name="TextBox 8">
            <a:extLst>
              <a:ext uri="{FF2B5EF4-FFF2-40B4-BE49-F238E27FC236}">
                <a16:creationId xmlns:a16="http://schemas.microsoft.com/office/drawing/2014/main" id="{96CF7F67-D1A2-2DCE-4D11-DADFCC98B9FF}"/>
              </a:ext>
            </a:extLst>
          </p:cNvPr>
          <p:cNvSpPr txBox="1"/>
          <p:nvPr/>
        </p:nvSpPr>
        <p:spPr>
          <a:xfrm>
            <a:off x="4600151" y="6012929"/>
            <a:ext cx="1327170" cy="215444"/>
          </a:xfrm>
          <a:prstGeom prst="rect">
            <a:avLst/>
          </a:prstGeom>
          <a:noFill/>
        </p:spPr>
        <p:txBody>
          <a:bodyPr wrap="square" rtlCol="0">
            <a:spAutoFit/>
          </a:bodyPr>
          <a:lstStyle/>
          <a:p>
            <a:r>
              <a:rPr lang="en-US" sz="800" dirty="0">
                <a:solidFill>
                  <a:schemeClr val="bg1"/>
                </a:solidFill>
                <a:latin typeface="Sabon Next LT" panose="02000500000000000000" pitchFamily="2" charset="0"/>
                <a:cs typeface="Sabon Next LT" panose="02000500000000000000" pitchFamily="2" charset="0"/>
              </a:rPr>
              <a:t>Safety Zone</a:t>
            </a:r>
            <a:endParaRPr lang="en-IL" sz="800" dirty="0">
              <a:solidFill>
                <a:schemeClr val="bg1"/>
              </a:solidFill>
              <a:latin typeface="Sabon Next LT" panose="02000500000000000000" pitchFamily="2" charset="0"/>
              <a:cs typeface="Sabon Next LT" panose="02000500000000000000" pitchFamily="2" charset="0"/>
            </a:endParaRPr>
          </a:p>
        </p:txBody>
      </p:sp>
      <p:sp>
        <p:nvSpPr>
          <p:cNvPr id="10" name="TextBox 9">
            <a:extLst>
              <a:ext uri="{FF2B5EF4-FFF2-40B4-BE49-F238E27FC236}">
                <a16:creationId xmlns:a16="http://schemas.microsoft.com/office/drawing/2014/main" id="{49701D94-88CD-B67D-ACBE-0A8B1602174F}"/>
              </a:ext>
            </a:extLst>
          </p:cNvPr>
          <p:cNvSpPr txBox="1"/>
          <p:nvPr/>
        </p:nvSpPr>
        <p:spPr>
          <a:xfrm>
            <a:off x="4817228" y="5535605"/>
            <a:ext cx="893016" cy="215444"/>
          </a:xfrm>
          <a:prstGeom prst="rect">
            <a:avLst/>
          </a:prstGeom>
          <a:noFill/>
        </p:spPr>
        <p:txBody>
          <a:bodyPr wrap="square" rtlCol="0">
            <a:spAutoFit/>
          </a:bodyPr>
          <a:lstStyle/>
          <a:p>
            <a:r>
              <a:rPr lang="en-US" sz="800" dirty="0">
                <a:solidFill>
                  <a:schemeClr val="bg1"/>
                </a:solidFill>
                <a:latin typeface="Sabon Next LT" panose="02000500000000000000" pitchFamily="2" charset="0"/>
                <a:cs typeface="Sabon Next LT" panose="02000500000000000000" pitchFamily="2" charset="0"/>
              </a:rPr>
              <a:t>Horizon</a:t>
            </a:r>
            <a:endParaRPr lang="en-IL" sz="1000" dirty="0">
              <a:solidFill>
                <a:schemeClr val="bg1"/>
              </a:solidFill>
              <a:latin typeface="Sabon Next LT" panose="02000500000000000000" pitchFamily="2" charset="0"/>
              <a:cs typeface="Sabon Next LT" panose="02000500000000000000" pitchFamily="2" charset="0"/>
            </a:endParaRPr>
          </a:p>
        </p:txBody>
      </p:sp>
      <p:sp>
        <p:nvSpPr>
          <p:cNvPr id="11" name="TextBox 10">
            <a:extLst>
              <a:ext uri="{FF2B5EF4-FFF2-40B4-BE49-F238E27FC236}">
                <a16:creationId xmlns:a16="http://schemas.microsoft.com/office/drawing/2014/main" id="{6CEFD8BB-1142-E16D-DF89-425971D44A64}"/>
              </a:ext>
            </a:extLst>
          </p:cNvPr>
          <p:cNvSpPr txBox="1"/>
          <p:nvPr/>
        </p:nvSpPr>
        <p:spPr>
          <a:xfrm>
            <a:off x="6244340" y="4045292"/>
            <a:ext cx="1327170" cy="215444"/>
          </a:xfrm>
          <a:prstGeom prst="rect">
            <a:avLst/>
          </a:prstGeom>
          <a:noFill/>
        </p:spPr>
        <p:txBody>
          <a:bodyPr wrap="square" rtlCol="0">
            <a:spAutoFit/>
          </a:bodyPr>
          <a:lstStyle/>
          <a:p>
            <a:r>
              <a:rPr lang="en-US" sz="800" dirty="0">
                <a:solidFill>
                  <a:schemeClr val="bg1"/>
                </a:solidFill>
                <a:latin typeface="Sabon Next LT" panose="02000500000000000000" pitchFamily="2" charset="0"/>
                <a:cs typeface="Sabon Next LT" panose="02000500000000000000" pitchFamily="2" charset="0"/>
              </a:rPr>
              <a:t>Safety Zone</a:t>
            </a:r>
            <a:endParaRPr lang="en-IL" sz="800" dirty="0">
              <a:solidFill>
                <a:schemeClr val="bg1"/>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1308443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59000">
              <a:schemeClr val="bg2">
                <a:lumMod val="40000"/>
                <a:lumOff val="60000"/>
              </a:schemeClr>
            </a:gs>
            <a:gs pos="0">
              <a:schemeClr val="accent1">
                <a:lumMod val="5000"/>
                <a:lumOff val="95000"/>
              </a:schemeClr>
            </a:gs>
            <a:gs pos="100000">
              <a:schemeClr val="bg2">
                <a:lumMod val="60000"/>
                <a:lumOff val="40000"/>
              </a:schemeClr>
            </a:gs>
            <a:gs pos="100000">
              <a:schemeClr val="accent1">
                <a:lumMod val="45000"/>
                <a:lumOff val="55000"/>
              </a:schemeClr>
            </a:gs>
            <a:gs pos="100000">
              <a:schemeClr val="bg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2EE72-4212-E676-AB12-A2183A7887B8}"/>
              </a:ext>
            </a:extLst>
          </p:cNvPr>
          <p:cNvSpPr>
            <a:spLocks noGrp="1"/>
          </p:cNvSpPr>
          <p:nvPr>
            <p:ph type="title"/>
          </p:nvPr>
        </p:nvSpPr>
        <p:spPr/>
        <p:txBody>
          <a:bodyPr/>
          <a:lstStyle/>
          <a:p>
            <a:r>
              <a:rPr lang="en-US" dirty="0"/>
              <a:t>FLOW</a:t>
            </a:r>
            <a:endParaRPr lang="en-IL" dirty="0"/>
          </a:p>
        </p:txBody>
      </p:sp>
      <p:pic>
        <p:nvPicPr>
          <p:cNvPr id="5" name="Content Placeholder 4" descr="A blue and white logo&#10;&#10;Description automatically generated">
            <a:extLst>
              <a:ext uri="{FF2B5EF4-FFF2-40B4-BE49-F238E27FC236}">
                <a16:creationId xmlns:a16="http://schemas.microsoft.com/office/drawing/2014/main" id="{DCC1AFEC-2C11-E972-AF89-90D39486B5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56857" y="5724283"/>
            <a:ext cx="1335143" cy="1335143"/>
          </a:xfrm>
        </p:spPr>
      </p:pic>
      <p:sp>
        <p:nvSpPr>
          <p:cNvPr id="6" name="TextBox 5">
            <a:extLst>
              <a:ext uri="{FF2B5EF4-FFF2-40B4-BE49-F238E27FC236}">
                <a16:creationId xmlns:a16="http://schemas.microsoft.com/office/drawing/2014/main" id="{F8AC0A64-9A37-EA5B-4B88-455E87B03502}"/>
              </a:ext>
            </a:extLst>
          </p:cNvPr>
          <p:cNvSpPr txBox="1"/>
          <p:nvPr/>
        </p:nvSpPr>
        <p:spPr>
          <a:xfrm>
            <a:off x="1072055" y="2144110"/>
            <a:ext cx="10089931" cy="923330"/>
          </a:xfrm>
          <a:prstGeom prst="rect">
            <a:avLst/>
          </a:prstGeom>
          <a:noFill/>
        </p:spPr>
        <p:txBody>
          <a:bodyPr wrap="square" rtlCol="0">
            <a:spAutoFit/>
          </a:bodyPr>
          <a:lstStyle/>
          <a:p>
            <a:endParaRPr lang="en-US" dirty="0">
              <a:solidFill>
                <a:schemeClr val="bg1"/>
              </a:solidFill>
              <a:latin typeface="Sabon Next LT" panose="02000500000000000000" pitchFamily="2" charset="0"/>
              <a:cs typeface="Sabon Next LT" panose="02000500000000000000" pitchFamily="2" charset="0"/>
            </a:endParaRPr>
          </a:p>
          <a:p>
            <a:pPr marL="285750" indent="-285750">
              <a:buFontTx/>
              <a:buChar char="-"/>
            </a:pPr>
            <a:endParaRPr lang="en-US" dirty="0">
              <a:solidFill>
                <a:schemeClr val="bg1"/>
              </a:solidFill>
              <a:latin typeface="Sabon Next LT" panose="02000500000000000000" pitchFamily="2" charset="0"/>
              <a:cs typeface="Sabon Next LT" panose="02000500000000000000" pitchFamily="2" charset="0"/>
            </a:endParaRPr>
          </a:p>
          <a:p>
            <a:pPr marL="285750" indent="-285750">
              <a:buFontTx/>
              <a:buChar char="-"/>
            </a:pPr>
            <a:endParaRPr lang="en-IL" dirty="0">
              <a:solidFill>
                <a:schemeClr val="bg1"/>
              </a:solidFill>
              <a:latin typeface="Sabon Next LT" panose="02000500000000000000" pitchFamily="2" charset="0"/>
              <a:cs typeface="Sabon Next LT" panose="02000500000000000000" pitchFamily="2" charset="0"/>
            </a:endParaRPr>
          </a:p>
        </p:txBody>
      </p:sp>
      <p:graphicFrame>
        <p:nvGraphicFramePr>
          <p:cNvPr id="7" name="Diagram 6">
            <a:extLst>
              <a:ext uri="{FF2B5EF4-FFF2-40B4-BE49-F238E27FC236}">
                <a16:creationId xmlns:a16="http://schemas.microsoft.com/office/drawing/2014/main" id="{2F53D537-0C1B-949C-EC04-A192BCF50AB1}"/>
              </a:ext>
            </a:extLst>
          </p:cNvPr>
          <p:cNvGraphicFramePr/>
          <p:nvPr>
            <p:extLst>
              <p:ext uri="{D42A27DB-BD31-4B8C-83A1-F6EECF244321}">
                <p14:modId xmlns:p14="http://schemas.microsoft.com/office/powerpoint/2010/main" val="3890249415"/>
              </p:ext>
            </p:extLst>
          </p:nvPr>
        </p:nvGraphicFramePr>
        <p:xfrm>
          <a:off x="1399279" y="1950810"/>
          <a:ext cx="9391360" cy="39381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99545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59000">
              <a:schemeClr val="bg2">
                <a:lumMod val="40000"/>
                <a:lumOff val="60000"/>
              </a:schemeClr>
            </a:gs>
            <a:gs pos="0">
              <a:schemeClr val="accent1">
                <a:lumMod val="5000"/>
                <a:lumOff val="95000"/>
              </a:schemeClr>
            </a:gs>
            <a:gs pos="100000">
              <a:schemeClr val="bg2">
                <a:lumMod val="60000"/>
                <a:lumOff val="40000"/>
              </a:schemeClr>
            </a:gs>
            <a:gs pos="100000">
              <a:schemeClr val="accent1">
                <a:lumMod val="45000"/>
                <a:lumOff val="55000"/>
              </a:schemeClr>
            </a:gs>
            <a:gs pos="100000">
              <a:schemeClr val="bg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2EE72-4212-E676-AB12-A2183A7887B8}"/>
              </a:ext>
            </a:extLst>
          </p:cNvPr>
          <p:cNvSpPr>
            <a:spLocks noGrp="1"/>
          </p:cNvSpPr>
          <p:nvPr>
            <p:ph type="title"/>
          </p:nvPr>
        </p:nvSpPr>
        <p:spPr>
          <a:xfrm>
            <a:off x="567560" y="284176"/>
            <a:ext cx="11232930" cy="1508760"/>
          </a:xfrm>
        </p:spPr>
        <p:txBody>
          <a:bodyPr/>
          <a:lstStyle/>
          <a:p>
            <a:r>
              <a:rPr lang="en-US" dirty="0"/>
              <a:t>Collision detection</a:t>
            </a:r>
            <a:endParaRPr lang="en-IL" dirty="0"/>
          </a:p>
        </p:txBody>
      </p:sp>
      <p:pic>
        <p:nvPicPr>
          <p:cNvPr id="5" name="Content Placeholder 4" descr="A blue and white logo&#10;&#10;Description automatically generated">
            <a:extLst>
              <a:ext uri="{FF2B5EF4-FFF2-40B4-BE49-F238E27FC236}">
                <a16:creationId xmlns:a16="http://schemas.microsoft.com/office/drawing/2014/main" id="{DCC1AFEC-2C11-E972-AF89-90D39486B5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56857" y="5724283"/>
            <a:ext cx="1335143" cy="1335143"/>
          </a:xfrm>
        </p:spPr>
      </p:pic>
      <p:sp>
        <p:nvSpPr>
          <p:cNvPr id="6" name="TextBox 5">
            <a:extLst>
              <a:ext uri="{FF2B5EF4-FFF2-40B4-BE49-F238E27FC236}">
                <a16:creationId xmlns:a16="http://schemas.microsoft.com/office/drawing/2014/main" id="{F8AC0A64-9A37-EA5B-4B88-455E87B03502}"/>
              </a:ext>
            </a:extLst>
          </p:cNvPr>
          <p:cNvSpPr txBox="1"/>
          <p:nvPr/>
        </p:nvSpPr>
        <p:spPr>
          <a:xfrm>
            <a:off x="1072055" y="2144110"/>
            <a:ext cx="10089931" cy="2308324"/>
          </a:xfrm>
          <a:prstGeom prst="rect">
            <a:avLst/>
          </a:prstGeom>
          <a:noFill/>
        </p:spPr>
        <p:txBody>
          <a:bodyPr wrap="square" rtlCol="0">
            <a:spAutoFit/>
          </a:bodyPr>
          <a:lstStyle/>
          <a:p>
            <a:pPr marL="285750" indent="-285750">
              <a:buFontTx/>
              <a:buChar char="-"/>
            </a:pPr>
            <a:r>
              <a:rPr lang="en-US" dirty="0">
                <a:solidFill>
                  <a:schemeClr val="bg1"/>
                </a:solidFill>
                <a:latin typeface="Sabon Next LT" panose="02000500000000000000" pitchFamily="2" charset="0"/>
                <a:cs typeface="Sabon Next LT" panose="02000500000000000000" pitchFamily="2" charset="0"/>
              </a:rPr>
              <a:t>Collision – a case where two or more ships enter each other’s Safety zone.</a:t>
            </a:r>
          </a:p>
          <a:p>
            <a:endParaRPr lang="en-US" dirty="0">
              <a:solidFill>
                <a:schemeClr val="bg1"/>
              </a:solidFill>
              <a:latin typeface="Sabon Next LT" panose="02000500000000000000" pitchFamily="2" charset="0"/>
              <a:cs typeface="Sabon Next LT" panose="02000500000000000000" pitchFamily="2" charset="0"/>
            </a:endParaRPr>
          </a:p>
          <a:p>
            <a:pPr marL="285750" indent="-285750">
              <a:buFontTx/>
              <a:buChar char="-"/>
            </a:pPr>
            <a:r>
              <a:rPr lang="en-US" dirty="0">
                <a:solidFill>
                  <a:schemeClr val="bg1"/>
                </a:solidFill>
                <a:latin typeface="Sabon Next LT" panose="02000500000000000000" pitchFamily="2" charset="0"/>
                <a:cs typeface="Sabon Next LT" panose="02000500000000000000" pitchFamily="2" charset="0"/>
              </a:rPr>
              <a:t>At each time step, the algorithm search until the horizon for collision.</a:t>
            </a:r>
          </a:p>
          <a:p>
            <a:br>
              <a:rPr lang="en-US" dirty="0">
                <a:solidFill>
                  <a:schemeClr val="bg1"/>
                </a:solidFill>
                <a:latin typeface="Sabon Next LT" panose="02000500000000000000" pitchFamily="2" charset="0"/>
                <a:cs typeface="Sabon Next LT" panose="02000500000000000000" pitchFamily="2" charset="0"/>
              </a:rPr>
            </a:br>
            <a:endParaRPr lang="en-US" dirty="0">
              <a:solidFill>
                <a:schemeClr val="bg1"/>
              </a:solidFill>
              <a:latin typeface="Sabon Next LT" panose="02000500000000000000" pitchFamily="2" charset="0"/>
              <a:cs typeface="Sabon Next LT" panose="02000500000000000000" pitchFamily="2" charset="0"/>
            </a:endParaRPr>
          </a:p>
          <a:p>
            <a:endParaRPr lang="en-US" dirty="0">
              <a:solidFill>
                <a:schemeClr val="bg1"/>
              </a:solidFill>
              <a:latin typeface="Sabon Next LT" panose="02000500000000000000" pitchFamily="2" charset="0"/>
              <a:cs typeface="Sabon Next LT" panose="02000500000000000000" pitchFamily="2" charset="0"/>
            </a:endParaRPr>
          </a:p>
          <a:p>
            <a:pPr marL="285750" indent="-285750">
              <a:buFontTx/>
              <a:buChar char="-"/>
            </a:pPr>
            <a:endParaRPr lang="en-US" dirty="0">
              <a:solidFill>
                <a:schemeClr val="bg1"/>
              </a:solidFill>
              <a:latin typeface="Sabon Next LT" panose="02000500000000000000" pitchFamily="2" charset="0"/>
              <a:cs typeface="Sabon Next LT" panose="02000500000000000000" pitchFamily="2" charset="0"/>
            </a:endParaRPr>
          </a:p>
          <a:p>
            <a:pPr marL="285750" indent="-285750">
              <a:buFontTx/>
              <a:buChar char="-"/>
            </a:pPr>
            <a:endParaRPr lang="en-IL" dirty="0">
              <a:solidFill>
                <a:schemeClr val="bg1"/>
              </a:solidFill>
              <a:latin typeface="Sabon Next LT" panose="02000500000000000000" pitchFamily="2" charset="0"/>
              <a:cs typeface="Sabon Next LT" panose="02000500000000000000" pitchFamily="2" charset="0"/>
            </a:endParaRPr>
          </a:p>
        </p:txBody>
      </p:sp>
      <p:pic>
        <p:nvPicPr>
          <p:cNvPr id="4" name="Picture 3">
            <a:extLst>
              <a:ext uri="{FF2B5EF4-FFF2-40B4-BE49-F238E27FC236}">
                <a16:creationId xmlns:a16="http://schemas.microsoft.com/office/drawing/2014/main" id="{7A9F0A35-0E49-C604-C477-9A60898C9E0D}"/>
              </a:ext>
            </a:extLst>
          </p:cNvPr>
          <p:cNvPicPr>
            <a:picLocks noChangeAspect="1"/>
          </p:cNvPicPr>
          <p:nvPr/>
        </p:nvPicPr>
        <p:blipFill>
          <a:blip r:embed="rId4"/>
          <a:stretch>
            <a:fillRect/>
          </a:stretch>
        </p:blipFill>
        <p:spPr>
          <a:xfrm>
            <a:off x="10648033" y="2076841"/>
            <a:ext cx="1330048" cy="3343491"/>
          </a:xfrm>
          <a:prstGeom prst="rect">
            <a:avLst/>
          </a:prstGeom>
        </p:spPr>
      </p:pic>
      <p:pic>
        <p:nvPicPr>
          <p:cNvPr id="1026" name="Picture 2">
            <a:extLst>
              <a:ext uri="{FF2B5EF4-FFF2-40B4-BE49-F238E27FC236}">
                <a16:creationId xmlns:a16="http://schemas.microsoft.com/office/drawing/2014/main" id="{163ABC5A-EBBD-9F25-BF76-55FEA0AD86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137112"/>
            <a:ext cx="3479827" cy="347982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967AC94F-571F-1A4C-66B9-57E43D1F0D00}"/>
              </a:ext>
            </a:extLst>
          </p:cNvPr>
          <p:cNvCxnSpPr>
            <a:cxnSpLocks/>
          </p:cNvCxnSpPr>
          <p:nvPr/>
        </p:nvCxnSpPr>
        <p:spPr>
          <a:xfrm flipV="1">
            <a:off x="782349" y="5445436"/>
            <a:ext cx="461356" cy="418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ABA2AD7-C600-2E17-CFC8-0C75872636B1}"/>
              </a:ext>
            </a:extLst>
          </p:cNvPr>
          <p:cNvCxnSpPr>
            <a:cxnSpLocks/>
          </p:cNvCxnSpPr>
          <p:nvPr/>
        </p:nvCxnSpPr>
        <p:spPr>
          <a:xfrm flipH="1">
            <a:off x="2054196" y="3976028"/>
            <a:ext cx="307571" cy="537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6A11F5-AB17-5D1B-4B36-76011CE929A6}"/>
              </a:ext>
            </a:extLst>
          </p:cNvPr>
          <p:cNvSpPr txBox="1"/>
          <p:nvPr/>
        </p:nvSpPr>
        <p:spPr>
          <a:xfrm>
            <a:off x="1594918" y="4138729"/>
            <a:ext cx="1051560" cy="246221"/>
          </a:xfrm>
          <a:prstGeom prst="rect">
            <a:avLst/>
          </a:prstGeom>
          <a:noFill/>
        </p:spPr>
        <p:txBody>
          <a:bodyPr wrap="square" rtlCol="0">
            <a:spAutoFit/>
          </a:bodyPr>
          <a:lstStyle/>
          <a:p>
            <a:r>
              <a:rPr lang="en-US" sz="1000" dirty="0">
                <a:solidFill>
                  <a:schemeClr val="bg1"/>
                </a:solidFill>
                <a:latin typeface="Sabon Next LT" panose="02000500000000000000" pitchFamily="2" charset="0"/>
                <a:cs typeface="Sabon Next LT" panose="02000500000000000000" pitchFamily="2" charset="0"/>
              </a:rPr>
              <a:t>Horizon</a:t>
            </a:r>
            <a:endParaRPr lang="en-IL" sz="1000" dirty="0">
              <a:solidFill>
                <a:schemeClr val="bg1"/>
              </a:solidFill>
              <a:latin typeface="Sabon Next LT" panose="02000500000000000000" pitchFamily="2" charset="0"/>
              <a:cs typeface="Sabon Next LT" panose="02000500000000000000" pitchFamily="2" charset="0"/>
            </a:endParaRPr>
          </a:p>
        </p:txBody>
      </p:sp>
      <p:sp>
        <p:nvSpPr>
          <p:cNvPr id="13" name="TextBox 12">
            <a:extLst>
              <a:ext uri="{FF2B5EF4-FFF2-40B4-BE49-F238E27FC236}">
                <a16:creationId xmlns:a16="http://schemas.microsoft.com/office/drawing/2014/main" id="{C66AF5F8-B942-EA60-6FCF-A81977D73511}"/>
              </a:ext>
            </a:extLst>
          </p:cNvPr>
          <p:cNvSpPr txBox="1"/>
          <p:nvPr/>
        </p:nvSpPr>
        <p:spPr>
          <a:xfrm>
            <a:off x="703378" y="5890156"/>
            <a:ext cx="1562793" cy="246221"/>
          </a:xfrm>
          <a:prstGeom prst="rect">
            <a:avLst/>
          </a:prstGeom>
          <a:noFill/>
        </p:spPr>
        <p:txBody>
          <a:bodyPr wrap="square" rtlCol="0">
            <a:spAutoFit/>
          </a:bodyPr>
          <a:lstStyle/>
          <a:p>
            <a:r>
              <a:rPr lang="en-US" sz="1000" dirty="0">
                <a:solidFill>
                  <a:schemeClr val="bg1"/>
                </a:solidFill>
                <a:latin typeface="Sabon Next LT" panose="02000500000000000000" pitchFamily="2" charset="0"/>
                <a:cs typeface="Sabon Next LT" panose="02000500000000000000" pitchFamily="2" charset="0"/>
              </a:rPr>
              <a:t>Safety Zone</a:t>
            </a:r>
            <a:endParaRPr lang="en-IL" sz="1000" dirty="0">
              <a:solidFill>
                <a:schemeClr val="bg1"/>
              </a:solidFill>
              <a:latin typeface="Sabon Next LT" panose="02000500000000000000" pitchFamily="2" charset="0"/>
              <a:cs typeface="Sabon Next LT" panose="02000500000000000000" pitchFamily="2" charset="0"/>
            </a:endParaRPr>
          </a:p>
        </p:txBody>
      </p:sp>
      <p:sp>
        <p:nvSpPr>
          <p:cNvPr id="14" name="TextBox 13">
            <a:extLst>
              <a:ext uri="{FF2B5EF4-FFF2-40B4-BE49-F238E27FC236}">
                <a16:creationId xmlns:a16="http://schemas.microsoft.com/office/drawing/2014/main" id="{BCBC66EA-6338-E0D6-CFC8-BDE9A7A6BB83}"/>
              </a:ext>
            </a:extLst>
          </p:cNvPr>
          <p:cNvSpPr txBox="1"/>
          <p:nvPr/>
        </p:nvSpPr>
        <p:spPr>
          <a:xfrm>
            <a:off x="543358" y="5373796"/>
            <a:ext cx="1051560" cy="246221"/>
          </a:xfrm>
          <a:prstGeom prst="rect">
            <a:avLst/>
          </a:prstGeom>
          <a:noFill/>
        </p:spPr>
        <p:txBody>
          <a:bodyPr wrap="square" rtlCol="0">
            <a:spAutoFit/>
          </a:bodyPr>
          <a:lstStyle/>
          <a:p>
            <a:r>
              <a:rPr lang="en-US" sz="1000" dirty="0">
                <a:solidFill>
                  <a:schemeClr val="bg1"/>
                </a:solidFill>
                <a:latin typeface="Sabon Next LT" panose="02000500000000000000" pitchFamily="2" charset="0"/>
                <a:cs typeface="Sabon Next LT" panose="02000500000000000000" pitchFamily="2" charset="0"/>
              </a:rPr>
              <a:t>Horizon</a:t>
            </a:r>
            <a:endParaRPr lang="en-IL" sz="1000" dirty="0">
              <a:solidFill>
                <a:schemeClr val="bg1"/>
              </a:solidFill>
              <a:latin typeface="Sabon Next LT" panose="02000500000000000000" pitchFamily="2" charset="0"/>
              <a:cs typeface="Sabon Next LT" panose="02000500000000000000" pitchFamily="2" charset="0"/>
            </a:endParaRPr>
          </a:p>
        </p:txBody>
      </p:sp>
      <p:sp>
        <p:nvSpPr>
          <p:cNvPr id="15" name="TextBox 14">
            <a:extLst>
              <a:ext uri="{FF2B5EF4-FFF2-40B4-BE49-F238E27FC236}">
                <a16:creationId xmlns:a16="http://schemas.microsoft.com/office/drawing/2014/main" id="{5F1EC84C-0C15-8D40-FAC8-85E18110526E}"/>
              </a:ext>
            </a:extLst>
          </p:cNvPr>
          <p:cNvSpPr txBox="1"/>
          <p:nvPr/>
        </p:nvSpPr>
        <p:spPr>
          <a:xfrm>
            <a:off x="2431039" y="3752742"/>
            <a:ext cx="1562793" cy="246221"/>
          </a:xfrm>
          <a:prstGeom prst="rect">
            <a:avLst/>
          </a:prstGeom>
          <a:noFill/>
        </p:spPr>
        <p:txBody>
          <a:bodyPr wrap="square" rtlCol="0">
            <a:spAutoFit/>
          </a:bodyPr>
          <a:lstStyle/>
          <a:p>
            <a:r>
              <a:rPr lang="en-US" sz="1000" dirty="0">
                <a:solidFill>
                  <a:schemeClr val="bg1"/>
                </a:solidFill>
                <a:latin typeface="Sabon Next LT" panose="02000500000000000000" pitchFamily="2" charset="0"/>
                <a:cs typeface="Sabon Next LT" panose="02000500000000000000" pitchFamily="2" charset="0"/>
              </a:rPr>
              <a:t>Safety Zone</a:t>
            </a:r>
            <a:endParaRPr lang="en-IL" sz="1000" dirty="0">
              <a:solidFill>
                <a:schemeClr val="bg1"/>
              </a:solidFill>
              <a:latin typeface="Sabon Next LT" panose="02000500000000000000" pitchFamily="2" charset="0"/>
              <a:cs typeface="Sabon Next LT" panose="02000500000000000000" pitchFamily="2" charset="0"/>
            </a:endParaRPr>
          </a:p>
        </p:txBody>
      </p:sp>
      <p:pic>
        <p:nvPicPr>
          <p:cNvPr id="1028" name="Picture 4">
            <a:extLst>
              <a:ext uri="{FF2B5EF4-FFF2-40B4-BE49-F238E27FC236}">
                <a16:creationId xmlns:a16="http://schemas.microsoft.com/office/drawing/2014/main" id="{3BF6E879-9966-9C1D-387F-D533284E3C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9827" y="3137112"/>
            <a:ext cx="3479827" cy="347982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98BB02D1-39A3-D5E2-B703-3CAAE2292BDD}"/>
              </a:ext>
            </a:extLst>
          </p:cNvPr>
          <p:cNvCxnSpPr>
            <a:cxnSpLocks/>
          </p:cNvCxnSpPr>
          <p:nvPr/>
        </p:nvCxnSpPr>
        <p:spPr>
          <a:xfrm flipV="1">
            <a:off x="4769540" y="5003328"/>
            <a:ext cx="403167" cy="389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A6BF56F-CA8F-39B4-EFE6-AF7CAAF7C512}"/>
              </a:ext>
            </a:extLst>
          </p:cNvPr>
          <p:cNvCxnSpPr>
            <a:cxnSpLocks/>
          </p:cNvCxnSpPr>
          <p:nvPr/>
        </p:nvCxnSpPr>
        <p:spPr>
          <a:xfrm flipH="1">
            <a:off x="5139354" y="4560536"/>
            <a:ext cx="336666" cy="498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B38C3BE-3121-670A-21E4-40EC0856AE4C}"/>
              </a:ext>
            </a:extLst>
          </p:cNvPr>
          <p:cNvSpPr/>
          <p:nvPr/>
        </p:nvSpPr>
        <p:spPr>
          <a:xfrm>
            <a:off x="10648033" y="2144110"/>
            <a:ext cx="1330048" cy="636497"/>
          </a:xfrm>
          <a:prstGeom prst="rect">
            <a:avLst/>
          </a:prstGeom>
          <a:noFill/>
          <a:ln w="28575">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2050" name="Picture 2">
            <a:extLst>
              <a:ext uri="{FF2B5EF4-FFF2-40B4-BE49-F238E27FC236}">
                <a16:creationId xmlns:a16="http://schemas.microsoft.com/office/drawing/2014/main" id="{6F5C2F3D-0340-379C-AACC-5EBBFB480B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12959" y="3137112"/>
            <a:ext cx="3479827" cy="3479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720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06F3E04-85A5-B5EF-7C53-1110F5F690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8AC1EC-23E2-4F0E-A5A4-674EC8DB954E}" type="slidenum">
              <a:rPr kumimoji="0" lang="en-US" sz="1400" b="0" i="0" u="none" strike="noStrike" kern="1200" cap="none" spc="0" normalizeH="0" baseline="0" noProof="0" smtClean="0">
                <a:ln>
                  <a:noFill/>
                </a:ln>
                <a:solidFill>
                  <a:srgbClr val="243341"/>
                </a:solidFill>
                <a:effectLst/>
                <a:uLnTx/>
                <a:uFillTx/>
                <a:latin typeface="Walbaum Display"/>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400" b="0" i="0" u="none" strike="noStrike" kern="1200" cap="none" spc="0" normalizeH="0" baseline="0" noProof="0">
              <a:ln>
                <a:noFill/>
              </a:ln>
              <a:solidFill>
                <a:srgbClr val="243341"/>
              </a:solidFill>
              <a:effectLst/>
              <a:uLnTx/>
              <a:uFillTx/>
              <a:latin typeface="Walbaum Display"/>
              <a:ea typeface="+mn-ea"/>
              <a:cs typeface="+mn-cs"/>
            </a:endParaRPr>
          </a:p>
        </p:txBody>
      </p:sp>
      <p:pic>
        <p:nvPicPr>
          <p:cNvPr id="2052" name="Picture 4">
            <a:extLst>
              <a:ext uri="{FF2B5EF4-FFF2-40B4-BE49-F238E27FC236}">
                <a16:creationId xmlns:a16="http://schemas.microsoft.com/office/drawing/2014/main" id="{3E6620B8-6E7F-85DF-A8E9-A2854EF207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42"/>
            <a:ext cx="3411580" cy="341158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CEBDA059-B34A-2212-E7B3-0F2461385E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1761" y="0"/>
            <a:ext cx="3348446" cy="334844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2696909E-57B5-F5B5-5521-4A28CE50D1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1580" y="2731"/>
            <a:ext cx="2500181" cy="340503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219F3354-A3F2-DB6F-F023-9C32CD84D8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60207" y="0"/>
            <a:ext cx="2580699" cy="3514698"/>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928ED0C0-4888-CE91-407F-D71D8D9C6E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48" y="3418122"/>
            <a:ext cx="3450230" cy="345023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25D2D765-1AF5-FA1E-8F47-A8313FC2E0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8398" y="3401228"/>
            <a:ext cx="2533363" cy="345023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418F6CBB-F51B-82BF-41D5-D882CA558F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11761" y="3347085"/>
            <a:ext cx="3510913" cy="351091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D705C162-E2D0-2037-50CC-8F1B00CA62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48327" y="3473666"/>
            <a:ext cx="2492579" cy="3394686"/>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13F8D565-327A-A2E1-8F99-B80135269865}"/>
              </a:ext>
            </a:extLst>
          </p:cNvPr>
          <p:cNvSpPr/>
          <p:nvPr/>
        </p:nvSpPr>
        <p:spPr>
          <a:xfrm>
            <a:off x="3525302" y="6439479"/>
            <a:ext cx="858586" cy="18256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srgbClr val="FFFFFF"/>
              </a:solidFill>
              <a:effectLst/>
              <a:uLnTx/>
              <a:uFillTx/>
              <a:latin typeface="Aptos Light"/>
              <a:ea typeface="+mn-ea"/>
              <a:cs typeface="+mn-cs"/>
            </a:endParaRPr>
          </a:p>
        </p:txBody>
      </p:sp>
      <p:sp>
        <p:nvSpPr>
          <p:cNvPr id="10" name="Arrow: Right 9">
            <a:extLst>
              <a:ext uri="{FF2B5EF4-FFF2-40B4-BE49-F238E27FC236}">
                <a16:creationId xmlns:a16="http://schemas.microsoft.com/office/drawing/2014/main" id="{4E92BF67-3C0B-2295-3D2D-7C773B6B967D}"/>
              </a:ext>
            </a:extLst>
          </p:cNvPr>
          <p:cNvSpPr/>
          <p:nvPr/>
        </p:nvSpPr>
        <p:spPr>
          <a:xfrm>
            <a:off x="9422674" y="5993363"/>
            <a:ext cx="858586" cy="18256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srgbClr val="FFFFFF"/>
              </a:solidFill>
              <a:effectLst/>
              <a:uLnTx/>
              <a:uFillTx/>
              <a:latin typeface="Aptos Light"/>
              <a:ea typeface="+mn-ea"/>
              <a:cs typeface="+mn-cs"/>
            </a:endParaRPr>
          </a:p>
        </p:txBody>
      </p:sp>
      <p:sp>
        <p:nvSpPr>
          <p:cNvPr id="11" name="Arrow: Right 10">
            <a:extLst>
              <a:ext uri="{FF2B5EF4-FFF2-40B4-BE49-F238E27FC236}">
                <a16:creationId xmlns:a16="http://schemas.microsoft.com/office/drawing/2014/main" id="{E3EEE4F6-99CD-CD46-4B69-939BE47A0359}"/>
              </a:ext>
            </a:extLst>
          </p:cNvPr>
          <p:cNvSpPr/>
          <p:nvPr/>
        </p:nvSpPr>
        <p:spPr>
          <a:xfrm>
            <a:off x="9436447" y="6452583"/>
            <a:ext cx="858586" cy="182562"/>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srgbClr val="FFFFFF"/>
              </a:solidFill>
              <a:effectLst/>
              <a:uLnTx/>
              <a:uFillTx/>
              <a:latin typeface="Aptos Light"/>
              <a:ea typeface="+mn-ea"/>
              <a:cs typeface="+mn-cs"/>
            </a:endParaRPr>
          </a:p>
        </p:txBody>
      </p:sp>
    </p:spTree>
    <p:extLst>
      <p:ext uri="{BB962C8B-B14F-4D97-AF65-F5344CB8AC3E}">
        <p14:creationId xmlns:p14="http://schemas.microsoft.com/office/powerpoint/2010/main" val="245988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BohoVogueVTI">
  <a:themeElements>
    <a:clrScheme name="AnalogousFromRegularSeed_2SEEDS">
      <a:dk1>
        <a:srgbClr val="000000"/>
      </a:dk1>
      <a:lt1>
        <a:srgbClr val="FFFFFF"/>
      </a:lt1>
      <a:dk2>
        <a:srgbClr val="243341"/>
      </a:dk2>
      <a:lt2>
        <a:srgbClr val="E2E6E8"/>
      </a:lt2>
      <a:accent1>
        <a:srgbClr val="B1693B"/>
      </a:accent1>
      <a:accent2>
        <a:srgbClr val="C34D50"/>
      </a:accent2>
      <a:accent3>
        <a:srgbClr val="B8A248"/>
      </a:accent3>
      <a:accent4>
        <a:srgbClr val="3BB1A4"/>
      </a:accent4>
      <a:accent5>
        <a:srgbClr val="4D9FC3"/>
      </a:accent5>
      <a:accent6>
        <a:srgbClr val="3B5CB1"/>
      </a:accent6>
      <a:hlink>
        <a:srgbClr val="3D89B9"/>
      </a:hlink>
      <a:folHlink>
        <a:srgbClr val="7F7F7F"/>
      </a:folHlink>
    </a:clrScheme>
    <a:fontScheme name="Walbaum Display_Aptos">
      <a:majorFont>
        <a:latin typeface="Walbaum Display"/>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ohoVogueVTI" id="{8022F7FC-316B-4DD9-B9EB-BB68CC0DFA6F}" vid="{544DD2C6-9D23-4092-AACF-F55CEAA658F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TM03090430[[fn=Banded]]</Template>
  <TotalTime>3421</TotalTime>
  <Words>1304</Words>
  <Application>Microsoft Office PowerPoint</Application>
  <PresentationFormat>Widescreen</PresentationFormat>
  <Paragraphs>157</Paragraphs>
  <Slides>26</Slides>
  <Notes>16</Notes>
  <HiddenSlides>4</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26</vt:i4>
      </vt:variant>
    </vt:vector>
  </HeadingPairs>
  <TitlesOfParts>
    <vt:vector size="37" baseType="lpstr">
      <vt:lpstr>Aptos</vt:lpstr>
      <vt:lpstr>Aptos Light</vt:lpstr>
      <vt:lpstr>Arial</vt:lpstr>
      <vt:lpstr>Calibri</vt:lpstr>
      <vt:lpstr>Corbel</vt:lpstr>
      <vt:lpstr>Sabon Next LT</vt:lpstr>
      <vt:lpstr>Times New Roman</vt:lpstr>
      <vt:lpstr>Walbaum Display</vt:lpstr>
      <vt:lpstr>Wingdings</vt:lpstr>
      <vt:lpstr>Banded</vt:lpstr>
      <vt:lpstr>BohoVogueVTI</vt:lpstr>
      <vt:lpstr>SeaSafe – Ship Collision Avoidance Simulator</vt:lpstr>
      <vt:lpstr>INTRODUCTION </vt:lpstr>
      <vt:lpstr>PROBLEM DEFINITION</vt:lpstr>
      <vt:lpstr>COLREG</vt:lpstr>
      <vt:lpstr>GOALS</vt:lpstr>
      <vt:lpstr>ENVIRONMENT </vt:lpstr>
      <vt:lpstr>FLOW</vt:lpstr>
      <vt:lpstr>Collision detection</vt:lpstr>
      <vt:lpstr>PowerPoint Presentation</vt:lpstr>
      <vt:lpstr>PowerPoint Presentation</vt:lpstr>
      <vt:lpstr>CLASSIFICATION</vt:lpstr>
      <vt:lpstr>ROLES </vt:lpstr>
      <vt:lpstr>ALGORITHM</vt:lpstr>
      <vt:lpstr>Tree search</vt:lpstr>
      <vt:lpstr>Multi-vessel SCENARIOs</vt:lpstr>
      <vt:lpstr>UI</vt:lpstr>
      <vt:lpstr>SOFTWARE architecture</vt:lpstr>
      <vt:lpstr>CHALLENGES</vt:lpstr>
      <vt:lpstr>Tools </vt:lpstr>
      <vt:lpstr>UML – USE CASE</vt:lpstr>
      <vt:lpstr>UML – CLASS DIAGRAM</vt:lpstr>
      <vt:lpstr>Uml – ACTIVITY DIAGRAM</vt:lpstr>
      <vt:lpstr>EVALUATION CRITERIAS</vt:lpstr>
      <vt:lpstr>Testing plan</vt:lpstr>
      <vt:lpstr>EXPECTED RESULTS</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גיא פריאנטה</dc:creator>
  <cp:lastModifiedBy>גיא פריאנטה</cp:lastModifiedBy>
  <cp:revision>162</cp:revision>
  <dcterms:created xsi:type="dcterms:W3CDTF">2024-11-28T16:51:45Z</dcterms:created>
  <dcterms:modified xsi:type="dcterms:W3CDTF">2024-12-04T13:37:37Z</dcterms:modified>
</cp:coreProperties>
</file>